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2" r:id="rId3"/>
    <p:sldId id="265" r:id="rId4"/>
    <p:sldId id="259" r:id="rId5"/>
    <p:sldId id="263" r:id="rId6"/>
    <p:sldId id="266" r:id="rId7"/>
    <p:sldId id="269" r:id="rId8"/>
    <p:sldId id="268" r:id="rId9"/>
    <p:sldId id="257" r:id="rId10"/>
    <p:sldId id="261" r:id="rId11"/>
    <p:sldId id="260" r:id="rId12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99FF"/>
    <a:srgbClr val="66FF66"/>
    <a:srgbClr val="003366"/>
    <a:srgbClr val="CCD6E0"/>
    <a:srgbClr val="FFCC00"/>
    <a:srgbClr val="8C0000"/>
    <a:srgbClr val="626000"/>
    <a:srgbClr val="FF9933"/>
    <a:srgbClr val="80808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18" autoAdjust="0"/>
    <p:restoredTop sz="92920" autoAdjust="0"/>
  </p:normalViewPr>
  <p:slideViewPr>
    <p:cSldViewPr snapToGrid="0" showGuides="1">
      <p:cViewPr>
        <p:scale>
          <a:sx n="130" d="100"/>
          <a:sy n="130" d="100"/>
        </p:scale>
        <p:origin x="-1424" y="-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195400-EC9C-0F42-987D-EBADB7D3EED1}" type="doc">
      <dgm:prSet loTypeId="urn:microsoft.com/office/officeart/2009/3/layout/StepUpProcess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16D26FA-6007-894F-8A5A-FB420F6EDDFF}">
      <dgm:prSet/>
      <dgm:spPr/>
      <dgm:t>
        <a:bodyPr/>
        <a:lstStyle/>
        <a:p>
          <a:pPr rtl="0"/>
          <a:r>
            <a:rPr lang="de-DE" smtClean="0"/>
            <a:t>Make all SeqAn apps KNIME compatible</a:t>
          </a:r>
          <a:endParaRPr lang="de-DE"/>
        </a:p>
      </dgm:t>
    </dgm:pt>
    <dgm:pt modelId="{ECB308A1-FF5A-C14E-9B18-2E1336EB7813}" type="parTrans" cxnId="{1552DA34-861E-4849-B1D2-66477999607C}">
      <dgm:prSet/>
      <dgm:spPr/>
      <dgm:t>
        <a:bodyPr/>
        <a:lstStyle/>
        <a:p>
          <a:endParaRPr lang="en-US"/>
        </a:p>
      </dgm:t>
    </dgm:pt>
    <dgm:pt modelId="{8448602B-342B-7B4D-922A-7E938DEDC01C}" type="sibTrans" cxnId="{1552DA34-861E-4849-B1D2-66477999607C}">
      <dgm:prSet/>
      <dgm:spPr/>
      <dgm:t>
        <a:bodyPr/>
        <a:lstStyle/>
        <a:p>
          <a:endParaRPr lang="en-US"/>
        </a:p>
      </dgm:t>
    </dgm:pt>
    <dgm:pt modelId="{76AAF4CB-07C3-B045-B4A1-46341D9AD39A}">
      <dgm:prSet/>
      <dgm:spPr/>
      <dgm:t>
        <a:bodyPr/>
        <a:lstStyle/>
        <a:p>
          <a:pPr rtl="0"/>
          <a:r>
            <a:rPr lang="de-DE" dirty="0" err="1" smtClean="0"/>
            <a:t>Availability</a:t>
          </a:r>
          <a:r>
            <a:rPr lang="de-DE" dirty="0" smtClean="0"/>
            <a:t> </a:t>
          </a:r>
          <a:r>
            <a:rPr lang="de-DE" dirty="0" err="1" smtClean="0"/>
            <a:t>through</a:t>
          </a:r>
          <a:r>
            <a:rPr lang="de-DE" dirty="0" smtClean="0"/>
            <a:t> </a:t>
          </a:r>
          <a:r>
            <a:rPr lang="de-DE" dirty="0" err="1" smtClean="0"/>
            <a:t>Eclipse</a:t>
          </a:r>
          <a:r>
            <a:rPr lang="de-DE" dirty="0" smtClean="0"/>
            <a:t> Update Site</a:t>
          </a:r>
          <a:endParaRPr lang="de-DE" dirty="0"/>
        </a:p>
      </dgm:t>
    </dgm:pt>
    <dgm:pt modelId="{FB83525D-6110-0043-811B-5937581AFD62}" type="parTrans" cxnId="{2C95E0C8-3DEA-204C-8EBF-D1936C57B3A9}">
      <dgm:prSet/>
      <dgm:spPr/>
      <dgm:t>
        <a:bodyPr/>
        <a:lstStyle/>
        <a:p>
          <a:endParaRPr lang="en-US"/>
        </a:p>
      </dgm:t>
    </dgm:pt>
    <dgm:pt modelId="{6E27B14E-AFDF-C94F-9D51-70FEB2A58BF5}" type="sibTrans" cxnId="{2C95E0C8-3DEA-204C-8EBF-D1936C57B3A9}">
      <dgm:prSet/>
      <dgm:spPr/>
      <dgm:t>
        <a:bodyPr/>
        <a:lstStyle/>
        <a:p>
          <a:endParaRPr lang="en-US"/>
        </a:p>
      </dgm:t>
    </dgm:pt>
    <dgm:pt modelId="{FE9F34E1-80C4-9345-B54E-76877F4AF521}">
      <dgm:prSet/>
      <dgm:spPr/>
      <dgm:t>
        <a:bodyPr/>
        <a:lstStyle/>
        <a:p>
          <a:pPr rtl="0"/>
          <a:r>
            <a:rPr lang="de-DE" dirty="0" err="1" smtClean="0"/>
            <a:t>Platform-specific</a:t>
          </a:r>
          <a:r>
            <a:rPr lang="de-DE" dirty="0" smtClean="0"/>
            <a:t> </a:t>
          </a:r>
          <a:r>
            <a:rPr lang="de-DE" dirty="0" err="1" smtClean="0"/>
            <a:t>plugins</a:t>
          </a:r>
          <a:r>
            <a:rPr lang="de-DE" dirty="0" smtClean="0"/>
            <a:t/>
          </a:r>
          <a:br>
            <a:rPr lang="de-DE" dirty="0" smtClean="0"/>
          </a:br>
          <a:r>
            <a:rPr lang="de-DE" dirty="0" smtClean="0"/>
            <a:t>(e.g. </a:t>
          </a:r>
          <a:r>
            <a:rPr lang="de-DE" dirty="0" err="1" smtClean="0"/>
            <a:t>only</a:t>
          </a:r>
          <a:r>
            <a:rPr lang="de-DE" dirty="0" smtClean="0"/>
            <a:t> </a:t>
          </a:r>
          <a:r>
            <a:rPr lang="de-DE" dirty="0" err="1" smtClean="0"/>
            <a:t>for</a:t>
          </a:r>
          <a:r>
            <a:rPr lang="de-DE" dirty="0" smtClean="0"/>
            <a:t> Linux + x64)</a:t>
          </a:r>
          <a:endParaRPr lang="de-DE" dirty="0"/>
        </a:p>
      </dgm:t>
    </dgm:pt>
    <dgm:pt modelId="{C8C15710-E369-724B-A6CF-DA841E248741}" type="parTrans" cxnId="{361C6EEE-5258-BB4E-A1CE-F5050155CA78}">
      <dgm:prSet/>
      <dgm:spPr/>
      <dgm:t>
        <a:bodyPr/>
        <a:lstStyle/>
        <a:p>
          <a:endParaRPr lang="en-US"/>
        </a:p>
      </dgm:t>
    </dgm:pt>
    <dgm:pt modelId="{25044D5B-22D4-1144-AA3B-A9E070BE80B6}" type="sibTrans" cxnId="{361C6EEE-5258-BB4E-A1CE-F5050155CA78}">
      <dgm:prSet/>
      <dgm:spPr/>
      <dgm:t>
        <a:bodyPr/>
        <a:lstStyle/>
        <a:p>
          <a:endParaRPr lang="en-US"/>
        </a:p>
      </dgm:t>
    </dgm:pt>
    <dgm:pt modelId="{F0B65C37-4730-3E44-A86C-54CEB4EA8682}">
      <dgm:prSet/>
      <dgm:spPr/>
      <dgm:t>
        <a:bodyPr/>
        <a:lstStyle/>
        <a:p>
          <a:pPr rtl="0"/>
          <a:r>
            <a:rPr lang="de-DE" smtClean="0"/>
            <a:t>Submit jobs to compute clusters directly from KNIME</a:t>
          </a:r>
          <a:endParaRPr lang="de-DE"/>
        </a:p>
      </dgm:t>
    </dgm:pt>
    <dgm:pt modelId="{5CCF5415-5992-4840-B495-E2E49943690C}" type="parTrans" cxnId="{939AF51C-D5AB-D14B-93C0-2B8A03674D63}">
      <dgm:prSet/>
      <dgm:spPr/>
      <dgm:t>
        <a:bodyPr/>
        <a:lstStyle/>
        <a:p>
          <a:endParaRPr lang="en-US"/>
        </a:p>
      </dgm:t>
    </dgm:pt>
    <dgm:pt modelId="{C905BEE6-F8E5-A14C-91FC-D5E3421CCBB2}" type="sibTrans" cxnId="{939AF51C-D5AB-D14B-93C0-2B8A03674D63}">
      <dgm:prSet/>
      <dgm:spPr/>
      <dgm:t>
        <a:bodyPr/>
        <a:lstStyle/>
        <a:p>
          <a:endParaRPr lang="en-US"/>
        </a:p>
      </dgm:t>
    </dgm:pt>
    <dgm:pt modelId="{AAAF5B86-819B-F546-9261-4AEE245BFBA0}" type="pres">
      <dgm:prSet presAssocID="{D7195400-EC9C-0F42-987D-EBADB7D3EED1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C12FBDA-76C4-1E43-88F2-DDACB8CCA599}" type="pres">
      <dgm:prSet presAssocID="{816D26FA-6007-894F-8A5A-FB420F6EDDFF}" presName="composite" presStyleCnt="0"/>
      <dgm:spPr/>
    </dgm:pt>
    <dgm:pt modelId="{0E3B4C25-D5B9-2545-A323-57FC28247FF7}" type="pres">
      <dgm:prSet presAssocID="{816D26FA-6007-894F-8A5A-FB420F6EDDFF}" presName="LShape" presStyleLbl="alignNode1" presStyleIdx="0" presStyleCnt="7"/>
      <dgm:spPr/>
    </dgm:pt>
    <dgm:pt modelId="{E5F35805-3A52-FA49-B796-F31CB0B8B97B}" type="pres">
      <dgm:prSet presAssocID="{816D26FA-6007-894F-8A5A-FB420F6EDDFF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50C5CF-911B-1A40-803B-8A19440C95D7}" type="pres">
      <dgm:prSet presAssocID="{816D26FA-6007-894F-8A5A-FB420F6EDDFF}" presName="Triangle" presStyleLbl="alignNode1" presStyleIdx="1" presStyleCnt="7"/>
      <dgm:spPr/>
    </dgm:pt>
    <dgm:pt modelId="{C06E7C19-AFF2-5E4C-8043-5460B1B8741C}" type="pres">
      <dgm:prSet presAssocID="{8448602B-342B-7B4D-922A-7E938DEDC01C}" presName="sibTrans" presStyleCnt="0"/>
      <dgm:spPr/>
    </dgm:pt>
    <dgm:pt modelId="{F6A860D7-444E-E240-9F56-6AB6F1C2BCFD}" type="pres">
      <dgm:prSet presAssocID="{8448602B-342B-7B4D-922A-7E938DEDC01C}" presName="space" presStyleCnt="0"/>
      <dgm:spPr/>
    </dgm:pt>
    <dgm:pt modelId="{22EA1D1C-1BFC-7B43-B837-FC8CC750C81C}" type="pres">
      <dgm:prSet presAssocID="{76AAF4CB-07C3-B045-B4A1-46341D9AD39A}" presName="composite" presStyleCnt="0"/>
      <dgm:spPr/>
    </dgm:pt>
    <dgm:pt modelId="{3B30767B-B555-174C-B884-B717DFF9D9D7}" type="pres">
      <dgm:prSet presAssocID="{76AAF4CB-07C3-B045-B4A1-46341D9AD39A}" presName="LShape" presStyleLbl="alignNode1" presStyleIdx="2" presStyleCnt="7"/>
      <dgm:spPr/>
    </dgm:pt>
    <dgm:pt modelId="{0E6CB552-63BF-C04C-A868-3B77F0B16032}" type="pres">
      <dgm:prSet presAssocID="{76AAF4CB-07C3-B045-B4A1-46341D9AD39A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E1F291-2AA8-0A4E-9DCA-9E7FD5BF18F3}" type="pres">
      <dgm:prSet presAssocID="{76AAF4CB-07C3-B045-B4A1-46341D9AD39A}" presName="Triangle" presStyleLbl="alignNode1" presStyleIdx="3" presStyleCnt="7"/>
      <dgm:spPr/>
    </dgm:pt>
    <dgm:pt modelId="{CE18353A-5392-FC4A-9FD2-257832F5354A}" type="pres">
      <dgm:prSet presAssocID="{6E27B14E-AFDF-C94F-9D51-70FEB2A58BF5}" presName="sibTrans" presStyleCnt="0"/>
      <dgm:spPr/>
    </dgm:pt>
    <dgm:pt modelId="{807B863D-74E3-EA4F-8AF9-EF83DBD24B0B}" type="pres">
      <dgm:prSet presAssocID="{6E27B14E-AFDF-C94F-9D51-70FEB2A58BF5}" presName="space" presStyleCnt="0"/>
      <dgm:spPr/>
    </dgm:pt>
    <dgm:pt modelId="{0FDDABCC-541C-C041-9A93-34378B22E618}" type="pres">
      <dgm:prSet presAssocID="{FE9F34E1-80C4-9345-B54E-76877F4AF521}" presName="composite" presStyleCnt="0"/>
      <dgm:spPr/>
    </dgm:pt>
    <dgm:pt modelId="{ED43E8E2-4A5A-FF43-84E7-FCE2408C7BAF}" type="pres">
      <dgm:prSet presAssocID="{FE9F34E1-80C4-9345-B54E-76877F4AF521}" presName="LShape" presStyleLbl="alignNode1" presStyleIdx="4" presStyleCnt="7"/>
      <dgm:spPr/>
    </dgm:pt>
    <dgm:pt modelId="{F201C3C8-F33C-714D-BF16-A0D7DA2F810E}" type="pres">
      <dgm:prSet presAssocID="{FE9F34E1-80C4-9345-B54E-76877F4AF521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B6CECB-A1C5-2E4D-8F78-716CFEFAF400}" type="pres">
      <dgm:prSet presAssocID="{FE9F34E1-80C4-9345-B54E-76877F4AF521}" presName="Triangle" presStyleLbl="alignNode1" presStyleIdx="5" presStyleCnt="7"/>
      <dgm:spPr/>
    </dgm:pt>
    <dgm:pt modelId="{86DC28E1-C38A-6141-A82C-0A21612A0B0A}" type="pres">
      <dgm:prSet presAssocID="{25044D5B-22D4-1144-AA3B-A9E070BE80B6}" presName="sibTrans" presStyleCnt="0"/>
      <dgm:spPr/>
    </dgm:pt>
    <dgm:pt modelId="{F6A91661-14F8-314B-AF62-D6E9FA76C9C1}" type="pres">
      <dgm:prSet presAssocID="{25044D5B-22D4-1144-AA3B-A9E070BE80B6}" presName="space" presStyleCnt="0"/>
      <dgm:spPr/>
    </dgm:pt>
    <dgm:pt modelId="{0F6F467C-913A-7C48-9981-C4EEF268C1CE}" type="pres">
      <dgm:prSet presAssocID="{F0B65C37-4730-3E44-A86C-54CEB4EA8682}" presName="composite" presStyleCnt="0"/>
      <dgm:spPr/>
    </dgm:pt>
    <dgm:pt modelId="{CEA477F2-E8B5-D945-BE73-8509B812A14F}" type="pres">
      <dgm:prSet presAssocID="{F0B65C37-4730-3E44-A86C-54CEB4EA8682}" presName="LShape" presStyleLbl="alignNode1" presStyleIdx="6" presStyleCnt="7"/>
      <dgm:spPr/>
    </dgm:pt>
    <dgm:pt modelId="{B0C6B12E-9D49-844F-BF0E-AE67151E3217}" type="pres">
      <dgm:prSet presAssocID="{F0B65C37-4730-3E44-A86C-54CEB4EA8682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3B91E74-ADAC-2142-A5AC-FA681268CEF7}" type="presOf" srcId="{FE9F34E1-80C4-9345-B54E-76877F4AF521}" destId="{F201C3C8-F33C-714D-BF16-A0D7DA2F810E}" srcOrd="0" destOrd="0" presId="urn:microsoft.com/office/officeart/2009/3/layout/StepUpProcess"/>
    <dgm:cxn modelId="{939AF51C-D5AB-D14B-93C0-2B8A03674D63}" srcId="{D7195400-EC9C-0F42-987D-EBADB7D3EED1}" destId="{F0B65C37-4730-3E44-A86C-54CEB4EA8682}" srcOrd="3" destOrd="0" parTransId="{5CCF5415-5992-4840-B495-E2E49943690C}" sibTransId="{C905BEE6-F8E5-A14C-91FC-D5E3421CCBB2}"/>
    <dgm:cxn modelId="{E0E09D9E-8E18-7847-B4B4-5DF44A21A424}" type="presOf" srcId="{816D26FA-6007-894F-8A5A-FB420F6EDDFF}" destId="{E5F35805-3A52-FA49-B796-F31CB0B8B97B}" srcOrd="0" destOrd="0" presId="urn:microsoft.com/office/officeart/2009/3/layout/StepUpProcess"/>
    <dgm:cxn modelId="{20828170-FDFB-6443-81CF-020166A452CD}" type="presOf" srcId="{F0B65C37-4730-3E44-A86C-54CEB4EA8682}" destId="{B0C6B12E-9D49-844F-BF0E-AE67151E3217}" srcOrd="0" destOrd="0" presId="urn:microsoft.com/office/officeart/2009/3/layout/StepUpProcess"/>
    <dgm:cxn modelId="{E5D8D4DD-59BC-1D4C-9B0A-B03B7DA916A7}" type="presOf" srcId="{76AAF4CB-07C3-B045-B4A1-46341D9AD39A}" destId="{0E6CB552-63BF-C04C-A868-3B77F0B16032}" srcOrd="0" destOrd="0" presId="urn:microsoft.com/office/officeart/2009/3/layout/StepUpProcess"/>
    <dgm:cxn modelId="{1552DA34-861E-4849-B1D2-66477999607C}" srcId="{D7195400-EC9C-0F42-987D-EBADB7D3EED1}" destId="{816D26FA-6007-894F-8A5A-FB420F6EDDFF}" srcOrd="0" destOrd="0" parTransId="{ECB308A1-FF5A-C14E-9B18-2E1336EB7813}" sibTransId="{8448602B-342B-7B4D-922A-7E938DEDC01C}"/>
    <dgm:cxn modelId="{2C95E0C8-3DEA-204C-8EBF-D1936C57B3A9}" srcId="{D7195400-EC9C-0F42-987D-EBADB7D3EED1}" destId="{76AAF4CB-07C3-B045-B4A1-46341D9AD39A}" srcOrd="1" destOrd="0" parTransId="{FB83525D-6110-0043-811B-5937581AFD62}" sibTransId="{6E27B14E-AFDF-C94F-9D51-70FEB2A58BF5}"/>
    <dgm:cxn modelId="{361C6EEE-5258-BB4E-A1CE-F5050155CA78}" srcId="{D7195400-EC9C-0F42-987D-EBADB7D3EED1}" destId="{FE9F34E1-80C4-9345-B54E-76877F4AF521}" srcOrd="2" destOrd="0" parTransId="{C8C15710-E369-724B-A6CF-DA841E248741}" sibTransId="{25044D5B-22D4-1144-AA3B-A9E070BE80B6}"/>
    <dgm:cxn modelId="{C913FCBA-2BE9-6747-978D-3CF0AA3C758C}" type="presOf" srcId="{D7195400-EC9C-0F42-987D-EBADB7D3EED1}" destId="{AAAF5B86-819B-F546-9261-4AEE245BFBA0}" srcOrd="0" destOrd="0" presId="urn:microsoft.com/office/officeart/2009/3/layout/StepUpProcess"/>
    <dgm:cxn modelId="{36218E21-7CF0-614A-B4B9-43FA22BC7BFA}" type="presParOf" srcId="{AAAF5B86-819B-F546-9261-4AEE245BFBA0}" destId="{8C12FBDA-76C4-1E43-88F2-DDACB8CCA599}" srcOrd="0" destOrd="0" presId="urn:microsoft.com/office/officeart/2009/3/layout/StepUpProcess"/>
    <dgm:cxn modelId="{C4D3AD2E-627D-C248-9E40-92631B003C9B}" type="presParOf" srcId="{8C12FBDA-76C4-1E43-88F2-DDACB8CCA599}" destId="{0E3B4C25-D5B9-2545-A323-57FC28247FF7}" srcOrd="0" destOrd="0" presId="urn:microsoft.com/office/officeart/2009/3/layout/StepUpProcess"/>
    <dgm:cxn modelId="{E77D1B50-4A03-BD4E-8FD1-F398E22B10EA}" type="presParOf" srcId="{8C12FBDA-76C4-1E43-88F2-DDACB8CCA599}" destId="{E5F35805-3A52-FA49-B796-F31CB0B8B97B}" srcOrd="1" destOrd="0" presId="urn:microsoft.com/office/officeart/2009/3/layout/StepUpProcess"/>
    <dgm:cxn modelId="{0B4126A6-26A2-2D40-80C3-85D11522C034}" type="presParOf" srcId="{8C12FBDA-76C4-1E43-88F2-DDACB8CCA599}" destId="{3750C5CF-911B-1A40-803B-8A19440C95D7}" srcOrd="2" destOrd="0" presId="urn:microsoft.com/office/officeart/2009/3/layout/StepUpProcess"/>
    <dgm:cxn modelId="{B0A787D3-6814-4D46-80AA-ADF267EFB955}" type="presParOf" srcId="{AAAF5B86-819B-F546-9261-4AEE245BFBA0}" destId="{C06E7C19-AFF2-5E4C-8043-5460B1B8741C}" srcOrd="1" destOrd="0" presId="urn:microsoft.com/office/officeart/2009/3/layout/StepUpProcess"/>
    <dgm:cxn modelId="{DA4833D5-44DC-3D43-9E35-F30445E2B098}" type="presParOf" srcId="{C06E7C19-AFF2-5E4C-8043-5460B1B8741C}" destId="{F6A860D7-444E-E240-9F56-6AB6F1C2BCFD}" srcOrd="0" destOrd="0" presId="urn:microsoft.com/office/officeart/2009/3/layout/StepUpProcess"/>
    <dgm:cxn modelId="{DFEC6FF5-B2CD-1848-B5F8-AF052D6B8C1D}" type="presParOf" srcId="{AAAF5B86-819B-F546-9261-4AEE245BFBA0}" destId="{22EA1D1C-1BFC-7B43-B837-FC8CC750C81C}" srcOrd="2" destOrd="0" presId="urn:microsoft.com/office/officeart/2009/3/layout/StepUpProcess"/>
    <dgm:cxn modelId="{F8E2B071-2871-CE41-A88D-6DEE7600C30F}" type="presParOf" srcId="{22EA1D1C-1BFC-7B43-B837-FC8CC750C81C}" destId="{3B30767B-B555-174C-B884-B717DFF9D9D7}" srcOrd="0" destOrd="0" presId="urn:microsoft.com/office/officeart/2009/3/layout/StepUpProcess"/>
    <dgm:cxn modelId="{F7E4A27B-BA98-A043-9094-3864518745D0}" type="presParOf" srcId="{22EA1D1C-1BFC-7B43-B837-FC8CC750C81C}" destId="{0E6CB552-63BF-C04C-A868-3B77F0B16032}" srcOrd="1" destOrd="0" presId="urn:microsoft.com/office/officeart/2009/3/layout/StepUpProcess"/>
    <dgm:cxn modelId="{8EC553CC-64A3-964A-9BB5-2EB0C199D42E}" type="presParOf" srcId="{22EA1D1C-1BFC-7B43-B837-FC8CC750C81C}" destId="{00E1F291-2AA8-0A4E-9DCA-9E7FD5BF18F3}" srcOrd="2" destOrd="0" presId="urn:microsoft.com/office/officeart/2009/3/layout/StepUpProcess"/>
    <dgm:cxn modelId="{8EE7CFCE-C9D9-514A-89D2-CD43F04B01FC}" type="presParOf" srcId="{AAAF5B86-819B-F546-9261-4AEE245BFBA0}" destId="{CE18353A-5392-FC4A-9FD2-257832F5354A}" srcOrd="3" destOrd="0" presId="urn:microsoft.com/office/officeart/2009/3/layout/StepUpProcess"/>
    <dgm:cxn modelId="{7F42693B-44DF-9041-9342-2E8CF06529F4}" type="presParOf" srcId="{CE18353A-5392-FC4A-9FD2-257832F5354A}" destId="{807B863D-74E3-EA4F-8AF9-EF83DBD24B0B}" srcOrd="0" destOrd="0" presId="urn:microsoft.com/office/officeart/2009/3/layout/StepUpProcess"/>
    <dgm:cxn modelId="{5CE970F5-E54E-DA4C-A659-CDD7E10C43C2}" type="presParOf" srcId="{AAAF5B86-819B-F546-9261-4AEE245BFBA0}" destId="{0FDDABCC-541C-C041-9A93-34378B22E618}" srcOrd="4" destOrd="0" presId="urn:microsoft.com/office/officeart/2009/3/layout/StepUpProcess"/>
    <dgm:cxn modelId="{5309F373-3923-D34E-9994-AC3976E62DF0}" type="presParOf" srcId="{0FDDABCC-541C-C041-9A93-34378B22E618}" destId="{ED43E8E2-4A5A-FF43-84E7-FCE2408C7BAF}" srcOrd="0" destOrd="0" presId="urn:microsoft.com/office/officeart/2009/3/layout/StepUpProcess"/>
    <dgm:cxn modelId="{8CF4095D-197C-4942-BDAB-1E962DE16A51}" type="presParOf" srcId="{0FDDABCC-541C-C041-9A93-34378B22E618}" destId="{F201C3C8-F33C-714D-BF16-A0D7DA2F810E}" srcOrd="1" destOrd="0" presId="urn:microsoft.com/office/officeart/2009/3/layout/StepUpProcess"/>
    <dgm:cxn modelId="{FB63D474-7D76-5847-8B70-34F75D5193D2}" type="presParOf" srcId="{0FDDABCC-541C-C041-9A93-34378B22E618}" destId="{E6B6CECB-A1C5-2E4D-8F78-716CFEFAF400}" srcOrd="2" destOrd="0" presId="urn:microsoft.com/office/officeart/2009/3/layout/StepUpProcess"/>
    <dgm:cxn modelId="{39765135-AFEE-FA4B-A486-8F2252A7F6F6}" type="presParOf" srcId="{AAAF5B86-819B-F546-9261-4AEE245BFBA0}" destId="{86DC28E1-C38A-6141-A82C-0A21612A0B0A}" srcOrd="5" destOrd="0" presId="urn:microsoft.com/office/officeart/2009/3/layout/StepUpProcess"/>
    <dgm:cxn modelId="{BFA44272-3F18-1E41-9453-48D0D9E2F224}" type="presParOf" srcId="{86DC28E1-C38A-6141-A82C-0A21612A0B0A}" destId="{F6A91661-14F8-314B-AF62-D6E9FA76C9C1}" srcOrd="0" destOrd="0" presId="urn:microsoft.com/office/officeart/2009/3/layout/StepUpProcess"/>
    <dgm:cxn modelId="{0187F3E2-1C2F-D44A-8176-AB9239F77464}" type="presParOf" srcId="{AAAF5B86-819B-F546-9261-4AEE245BFBA0}" destId="{0F6F467C-913A-7C48-9981-C4EEF268C1CE}" srcOrd="6" destOrd="0" presId="urn:microsoft.com/office/officeart/2009/3/layout/StepUpProcess"/>
    <dgm:cxn modelId="{1AC92A38-D05B-AE40-818D-ED163798EAF0}" type="presParOf" srcId="{0F6F467C-913A-7C48-9981-C4EEF268C1CE}" destId="{CEA477F2-E8B5-D945-BE73-8509B812A14F}" srcOrd="0" destOrd="0" presId="urn:microsoft.com/office/officeart/2009/3/layout/StepUpProcess"/>
    <dgm:cxn modelId="{1C31350E-BA37-2249-B51C-E2D45BB90064}" type="presParOf" srcId="{0F6F467C-913A-7C48-9981-C4EEF268C1CE}" destId="{B0C6B12E-9D49-844F-BF0E-AE67151E3217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3B4C25-D5B9-2545-A323-57FC28247FF7}">
      <dsp:nvSpPr>
        <dsp:cNvPr id="0" name=""/>
        <dsp:cNvSpPr/>
      </dsp:nvSpPr>
      <dsp:spPr>
        <a:xfrm rot="5400000">
          <a:off x="399830" y="1961722"/>
          <a:ext cx="1202779" cy="2001398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F35805-3A52-FA49-B796-F31CB0B8B97B}">
      <dsp:nvSpPr>
        <dsp:cNvPr id="0" name=""/>
        <dsp:cNvSpPr/>
      </dsp:nvSpPr>
      <dsp:spPr>
        <a:xfrm>
          <a:off x="199056" y="2559709"/>
          <a:ext cx="1806873" cy="1583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smtClean="0"/>
            <a:t>Make all SeqAn apps KNIME compatible</a:t>
          </a:r>
          <a:endParaRPr lang="de-DE" sz="2000" kern="1200"/>
        </a:p>
      </dsp:txBody>
      <dsp:txXfrm>
        <a:off x="199056" y="2559709"/>
        <a:ext cx="1806873" cy="1583830"/>
      </dsp:txXfrm>
    </dsp:sp>
    <dsp:sp modelId="{3750C5CF-911B-1A40-803B-8A19440C95D7}">
      <dsp:nvSpPr>
        <dsp:cNvPr id="0" name=""/>
        <dsp:cNvSpPr/>
      </dsp:nvSpPr>
      <dsp:spPr>
        <a:xfrm>
          <a:off x="1665010" y="1814377"/>
          <a:ext cx="340919" cy="340919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2">
                <a:hueOff val="-749999"/>
                <a:satOff val="-16667"/>
                <a:lumOff val="10000"/>
                <a:alphaOff val="0"/>
                <a:shade val="51000"/>
                <a:satMod val="130000"/>
              </a:schemeClr>
            </a:gs>
            <a:gs pos="80000">
              <a:schemeClr val="accent2">
                <a:hueOff val="-749999"/>
                <a:satOff val="-16667"/>
                <a:lumOff val="10000"/>
                <a:alphaOff val="0"/>
                <a:shade val="93000"/>
                <a:satMod val="130000"/>
              </a:schemeClr>
            </a:gs>
            <a:gs pos="100000">
              <a:schemeClr val="accent2">
                <a:hueOff val="-749999"/>
                <a:satOff val="-16667"/>
                <a:lumOff val="1000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-749999"/>
              <a:satOff val="-16667"/>
              <a:lumOff val="1000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B30767B-B555-174C-B884-B717DFF9D9D7}">
      <dsp:nvSpPr>
        <dsp:cNvPr id="0" name=""/>
        <dsp:cNvSpPr/>
      </dsp:nvSpPr>
      <dsp:spPr>
        <a:xfrm rot="5400000">
          <a:off x="2611796" y="1414369"/>
          <a:ext cx="1202779" cy="2001398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2">
                <a:hueOff val="-1499998"/>
                <a:satOff val="-33333"/>
                <a:lumOff val="20000"/>
                <a:alphaOff val="0"/>
                <a:shade val="51000"/>
                <a:satMod val="130000"/>
              </a:schemeClr>
            </a:gs>
            <a:gs pos="80000">
              <a:schemeClr val="accent2">
                <a:hueOff val="-1499998"/>
                <a:satOff val="-33333"/>
                <a:lumOff val="20000"/>
                <a:alphaOff val="0"/>
                <a:shade val="93000"/>
                <a:satMod val="130000"/>
              </a:schemeClr>
            </a:gs>
            <a:gs pos="100000">
              <a:schemeClr val="accent2">
                <a:hueOff val="-1499998"/>
                <a:satOff val="-33333"/>
                <a:lumOff val="2000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-1499998"/>
              <a:satOff val="-33333"/>
              <a:lumOff val="2000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E6CB552-63BF-C04C-A868-3B77F0B16032}">
      <dsp:nvSpPr>
        <dsp:cNvPr id="0" name=""/>
        <dsp:cNvSpPr/>
      </dsp:nvSpPr>
      <dsp:spPr>
        <a:xfrm>
          <a:off x="2411022" y="2012356"/>
          <a:ext cx="1806873" cy="1583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err="1" smtClean="0"/>
            <a:t>Availability</a:t>
          </a:r>
          <a:r>
            <a:rPr lang="de-DE" sz="2000" kern="1200" dirty="0" smtClean="0"/>
            <a:t> </a:t>
          </a:r>
          <a:r>
            <a:rPr lang="de-DE" sz="2000" kern="1200" dirty="0" err="1" smtClean="0"/>
            <a:t>through</a:t>
          </a:r>
          <a:r>
            <a:rPr lang="de-DE" sz="2000" kern="1200" dirty="0" smtClean="0"/>
            <a:t> </a:t>
          </a:r>
          <a:r>
            <a:rPr lang="de-DE" sz="2000" kern="1200" dirty="0" err="1" smtClean="0"/>
            <a:t>Eclipse</a:t>
          </a:r>
          <a:r>
            <a:rPr lang="de-DE" sz="2000" kern="1200" dirty="0" smtClean="0"/>
            <a:t> Update Site</a:t>
          </a:r>
          <a:endParaRPr lang="de-DE" sz="2000" kern="1200" dirty="0"/>
        </a:p>
      </dsp:txBody>
      <dsp:txXfrm>
        <a:off x="2411022" y="2012356"/>
        <a:ext cx="1806873" cy="1583830"/>
      </dsp:txXfrm>
    </dsp:sp>
    <dsp:sp modelId="{00E1F291-2AA8-0A4E-9DCA-9E7FD5BF18F3}">
      <dsp:nvSpPr>
        <dsp:cNvPr id="0" name=""/>
        <dsp:cNvSpPr/>
      </dsp:nvSpPr>
      <dsp:spPr>
        <a:xfrm>
          <a:off x="3876976" y="1267024"/>
          <a:ext cx="340919" cy="340919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2">
                <a:hueOff val="-2249997"/>
                <a:satOff val="-50000"/>
                <a:lumOff val="30000"/>
                <a:alphaOff val="0"/>
                <a:shade val="51000"/>
                <a:satMod val="130000"/>
              </a:schemeClr>
            </a:gs>
            <a:gs pos="80000">
              <a:schemeClr val="accent2">
                <a:hueOff val="-2249997"/>
                <a:satOff val="-50000"/>
                <a:lumOff val="30000"/>
                <a:alphaOff val="0"/>
                <a:shade val="93000"/>
                <a:satMod val="130000"/>
              </a:schemeClr>
            </a:gs>
            <a:gs pos="100000">
              <a:schemeClr val="accent2">
                <a:hueOff val="-2249997"/>
                <a:satOff val="-50000"/>
                <a:lumOff val="3000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-2249997"/>
              <a:satOff val="-50000"/>
              <a:lumOff val="3000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43E8E2-4A5A-FF43-84E7-FCE2408C7BAF}">
      <dsp:nvSpPr>
        <dsp:cNvPr id="0" name=""/>
        <dsp:cNvSpPr/>
      </dsp:nvSpPr>
      <dsp:spPr>
        <a:xfrm rot="5400000">
          <a:off x="4823762" y="867016"/>
          <a:ext cx="1202779" cy="2001398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2">
                <a:hueOff val="-2999995"/>
                <a:satOff val="-66667"/>
                <a:lumOff val="40000"/>
                <a:alphaOff val="0"/>
                <a:shade val="51000"/>
                <a:satMod val="130000"/>
              </a:schemeClr>
            </a:gs>
            <a:gs pos="80000">
              <a:schemeClr val="accent2">
                <a:hueOff val="-2999995"/>
                <a:satOff val="-66667"/>
                <a:lumOff val="40000"/>
                <a:alphaOff val="0"/>
                <a:shade val="93000"/>
                <a:satMod val="130000"/>
              </a:schemeClr>
            </a:gs>
            <a:gs pos="100000">
              <a:schemeClr val="accent2">
                <a:hueOff val="-2999995"/>
                <a:satOff val="-66667"/>
                <a:lumOff val="4000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-2999995"/>
              <a:satOff val="-66667"/>
              <a:lumOff val="4000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201C3C8-F33C-714D-BF16-A0D7DA2F810E}">
      <dsp:nvSpPr>
        <dsp:cNvPr id="0" name=""/>
        <dsp:cNvSpPr/>
      </dsp:nvSpPr>
      <dsp:spPr>
        <a:xfrm>
          <a:off x="4622989" y="1465003"/>
          <a:ext cx="1806873" cy="1583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err="1" smtClean="0"/>
            <a:t>Platform-specific</a:t>
          </a:r>
          <a:r>
            <a:rPr lang="de-DE" sz="2000" kern="1200" dirty="0" smtClean="0"/>
            <a:t> </a:t>
          </a:r>
          <a:r>
            <a:rPr lang="de-DE" sz="2000" kern="1200" dirty="0" err="1" smtClean="0"/>
            <a:t>plugins</a:t>
          </a:r>
          <a:r>
            <a:rPr lang="de-DE" sz="2000" kern="1200" dirty="0" smtClean="0"/>
            <a:t/>
          </a:r>
          <a:br>
            <a:rPr lang="de-DE" sz="2000" kern="1200" dirty="0" smtClean="0"/>
          </a:br>
          <a:r>
            <a:rPr lang="de-DE" sz="2000" kern="1200" dirty="0" smtClean="0"/>
            <a:t>(e.g. </a:t>
          </a:r>
          <a:r>
            <a:rPr lang="de-DE" sz="2000" kern="1200" dirty="0" err="1" smtClean="0"/>
            <a:t>only</a:t>
          </a:r>
          <a:r>
            <a:rPr lang="de-DE" sz="2000" kern="1200" dirty="0" smtClean="0"/>
            <a:t> </a:t>
          </a:r>
          <a:r>
            <a:rPr lang="de-DE" sz="2000" kern="1200" dirty="0" err="1" smtClean="0"/>
            <a:t>for</a:t>
          </a:r>
          <a:r>
            <a:rPr lang="de-DE" sz="2000" kern="1200" dirty="0" smtClean="0"/>
            <a:t> Linux + x64)</a:t>
          </a:r>
          <a:endParaRPr lang="de-DE" sz="2000" kern="1200" dirty="0"/>
        </a:p>
      </dsp:txBody>
      <dsp:txXfrm>
        <a:off x="4622989" y="1465003"/>
        <a:ext cx="1806873" cy="1583830"/>
      </dsp:txXfrm>
    </dsp:sp>
    <dsp:sp modelId="{E6B6CECB-A1C5-2E4D-8F78-716CFEFAF400}">
      <dsp:nvSpPr>
        <dsp:cNvPr id="0" name=""/>
        <dsp:cNvSpPr/>
      </dsp:nvSpPr>
      <dsp:spPr>
        <a:xfrm>
          <a:off x="6088943" y="719671"/>
          <a:ext cx="340919" cy="340919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2">
                <a:hueOff val="-3749994"/>
                <a:satOff val="-83333"/>
                <a:lumOff val="50000"/>
                <a:alphaOff val="0"/>
                <a:shade val="51000"/>
                <a:satMod val="130000"/>
              </a:schemeClr>
            </a:gs>
            <a:gs pos="80000">
              <a:schemeClr val="accent2">
                <a:hueOff val="-3749994"/>
                <a:satOff val="-83333"/>
                <a:lumOff val="50000"/>
                <a:alphaOff val="0"/>
                <a:shade val="93000"/>
                <a:satMod val="130000"/>
              </a:schemeClr>
            </a:gs>
            <a:gs pos="100000">
              <a:schemeClr val="accent2">
                <a:hueOff val="-3749994"/>
                <a:satOff val="-83333"/>
                <a:lumOff val="5000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-3749994"/>
              <a:satOff val="-83333"/>
              <a:lumOff val="5000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EA477F2-E8B5-D945-BE73-8509B812A14F}">
      <dsp:nvSpPr>
        <dsp:cNvPr id="0" name=""/>
        <dsp:cNvSpPr/>
      </dsp:nvSpPr>
      <dsp:spPr>
        <a:xfrm rot="5400000">
          <a:off x="7035729" y="319663"/>
          <a:ext cx="1202779" cy="2001398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2">
                <a:hueOff val="-4499993"/>
                <a:satOff val="-100000"/>
                <a:lumOff val="60000"/>
                <a:alphaOff val="0"/>
                <a:shade val="51000"/>
                <a:satMod val="130000"/>
              </a:schemeClr>
            </a:gs>
            <a:gs pos="80000">
              <a:schemeClr val="accent2">
                <a:hueOff val="-4499993"/>
                <a:satOff val="-100000"/>
                <a:lumOff val="60000"/>
                <a:alphaOff val="0"/>
                <a:shade val="93000"/>
                <a:satMod val="130000"/>
              </a:schemeClr>
            </a:gs>
            <a:gs pos="100000">
              <a:schemeClr val="accent2">
                <a:hueOff val="-4499993"/>
                <a:satOff val="-100000"/>
                <a:lumOff val="6000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-4499993"/>
              <a:satOff val="-100000"/>
              <a:lumOff val="6000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0C6B12E-9D49-844F-BF0E-AE67151E3217}">
      <dsp:nvSpPr>
        <dsp:cNvPr id="0" name=""/>
        <dsp:cNvSpPr/>
      </dsp:nvSpPr>
      <dsp:spPr>
        <a:xfrm>
          <a:off x="6834955" y="917650"/>
          <a:ext cx="1806873" cy="1583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smtClean="0"/>
            <a:t>Submit jobs to compute clusters directly from KNIME</a:t>
          </a:r>
          <a:endParaRPr lang="de-DE" sz="2000" kern="1200"/>
        </a:p>
      </dsp:txBody>
      <dsp:txXfrm>
        <a:off x="6834955" y="917650"/>
        <a:ext cx="1806873" cy="15838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757" tIns="47378" rIns="94757" bIns="47378" numCol="1" anchor="t" anchorCtr="0" compatLnSpc="1">
            <a:prstTxWarp prst="textNoShape">
              <a:avLst/>
            </a:prstTxWarp>
          </a:bodyPr>
          <a:lstStyle>
            <a:lvl1pPr defTabSz="947738" eaLnBrk="1" hangingPunct="1">
              <a:defRPr sz="1200">
                <a:solidFill>
                  <a:srgbClr val="00245B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757" tIns="47378" rIns="94757" bIns="47378" numCol="1" anchor="t" anchorCtr="0" compatLnSpc="1">
            <a:prstTxWarp prst="textNoShape">
              <a:avLst/>
            </a:prstTxWarp>
          </a:bodyPr>
          <a:lstStyle>
            <a:lvl1pPr algn="r" defTabSz="947738" eaLnBrk="1" hangingPunct="1">
              <a:defRPr sz="1200">
                <a:solidFill>
                  <a:srgbClr val="00245B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757" tIns="47378" rIns="94757" bIns="47378" numCol="1" anchor="b" anchorCtr="0" compatLnSpc="1">
            <a:prstTxWarp prst="textNoShape">
              <a:avLst/>
            </a:prstTxWarp>
          </a:bodyPr>
          <a:lstStyle>
            <a:lvl1pPr defTabSz="947738" eaLnBrk="1" hangingPunct="1">
              <a:defRPr sz="1200">
                <a:solidFill>
                  <a:srgbClr val="00245B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757" tIns="47378" rIns="94757" bIns="47378" numCol="1" anchor="b" anchorCtr="0" compatLnSpc="1">
            <a:prstTxWarp prst="textNoShape">
              <a:avLst/>
            </a:prstTxWarp>
          </a:bodyPr>
          <a:lstStyle>
            <a:lvl1pPr algn="r" defTabSz="947738" eaLnBrk="1" hangingPunct="1">
              <a:defRPr sz="1200">
                <a:solidFill>
                  <a:srgbClr val="00245B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fld id="{4386300B-C214-4045-B513-2B6B1E748226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09776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7" tIns="47378" rIns="94757" bIns="47378" numCol="1" anchor="t" anchorCtr="0" compatLnSpc="1">
            <a:prstTxWarp prst="textNoShape">
              <a:avLst/>
            </a:prstTxWarp>
          </a:bodyPr>
          <a:lstStyle>
            <a:lvl1pPr defTabSz="947738" eaLnBrk="1" hangingPunct="1">
              <a:defRPr sz="1200">
                <a:latin typeface="Verdana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7" tIns="47378" rIns="94757" bIns="47378" numCol="1" anchor="t" anchorCtr="0" compatLnSpc="1">
            <a:prstTxWarp prst="textNoShape">
              <a:avLst/>
            </a:prstTxWarp>
          </a:bodyPr>
          <a:lstStyle>
            <a:lvl1pPr algn="r" defTabSz="947738" eaLnBrk="1" hangingPunct="1">
              <a:defRPr sz="1200">
                <a:latin typeface="Verdana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7" tIns="47378" rIns="94757" bIns="473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Klicken Sie, um die Formate des Vorlagentextes zu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34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7" tIns="47378" rIns="94757" bIns="47378" numCol="1" anchor="b" anchorCtr="0" compatLnSpc="1">
            <a:prstTxWarp prst="textNoShape">
              <a:avLst/>
            </a:prstTxWarp>
          </a:bodyPr>
          <a:lstStyle>
            <a:lvl1pPr defTabSz="947738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4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7" tIns="47378" rIns="94757" bIns="47378" numCol="1" anchor="b" anchorCtr="0" compatLnSpc="1">
            <a:prstTxWarp prst="textNoShape">
              <a:avLst/>
            </a:prstTxWarp>
          </a:bodyPr>
          <a:lstStyle>
            <a:lvl1pPr algn="r" defTabSz="947738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FABCA902-51D0-4602-B06E-7B2FCFF5FAD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4816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err="1" smtClean="0"/>
              <a:t>SeqAn</a:t>
            </a:r>
            <a:r>
              <a:rPr lang="en-US" dirty="0" smtClean="0"/>
              <a:t> apps</a:t>
            </a:r>
          </a:p>
          <a:p>
            <a:pPr marL="228600" indent="-228600">
              <a:buAutoNum type="arabicParenR"/>
            </a:pPr>
            <a:r>
              <a:rPr lang="en-US" dirty="0" smtClean="0"/>
              <a:t>Generate</a:t>
            </a:r>
            <a:r>
              <a:rPr lang="en-US" baseline="0" dirty="0" smtClean="0"/>
              <a:t> CTDs using write-</a:t>
            </a:r>
            <a:r>
              <a:rPr lang="en-US" baseline="0" dirty="0" err="1" smtClean="0"/>
              <a:t>ctd</a:t>
            </a:r>
            <a:r>
              <a:rPr lang="en-US" baseline="0" dirty="0" smtClean="0"/>
              <a:t> argument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Both serve as input for the Node Generator</a:t>
            </a:r>
          </a:p>
          <a:p>
            <a:pPr marL="685800" lvl="1" indent="-228600">
              <a:buAutoNum type="arabicParenR"/>
            </a:pPr>
            <a:r>
              <a:rPr lang="en-US" baseline="0" dirty="0" smtClean="0"/>
              <a:t>Optionally consumes further resources like icons</a:t>
            </a:r>
          </a:p>
          <a:p>
            <a:pPr marL="228600" lvl="0" indent="-228600">
              <a:buAutoNum type="arabicParenR"/>
            </a:pPr>
            <a:r>
              <a:rPr lang="en-US" baseline="0" dirty="0" smtClean="0"/>
              <a:t>Generated plugin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BCA902-51D0-4602-B06E-7B2FCFF5FAD7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77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if KNIME does not provide the needed node?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BCA902-51D0-4602-B06E-7B2FCFF5FAD7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090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Notes:</a:t>
            </a:r>
          </a:p>
          <a:p>
            <a:pPr marL="0" indent="0">
              <a:buNone/>
            </a:pPr>
            <a:r>
              <a:rPr lang="en-US" dirty="0" smtClean="0"/>
              <a:t>If</a:t>
            </a:r>
            <a:r>
              <a:rPr lang="en-US" baseline="0" dirty="0" smtClean="0"/>
              <a:t> you implement your tool with </a:t>
            </a:r>
            <a:r>
              <a:rPr lang="en-US" baseline="0" dirty="0" err="1" smtClean="0"/>
              <a:t>SeqAn</a:t>
            </a:r>
            <a:r>
              <a:rPr lang="en-US" baseline="0" dirty="0" smtClean="0"/>
              <a:t> you automatically benefit from the Argument Parser!</a:t>
            </a:r>
          </a:p>
          <a:p>
            <a:pPr marL="0" indent="0">
              <a:buNone/>
            </a:pPr>
            <a:r>
              <a:rPr lang="en-US" baseline="0" dirty="0" smtClean="0"/>
              <a:t>Otherwise CTD must be handwritten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err="1" smtClean="0"/>
              <a:t>Futher</a:t>
            </a:r>
            <a:r>
              <a:rPr lang="en-US" baseline="0" dirty="0" smtClean="0"/>
              <a:t> details in App Session 4</a:t>
            </a:r>
          </a:p>
          <a:p>
            <a:pPr marL="0" indent="0">
              <a:buNone/>
            </a:pPr>
            <a:r>
              <a:rPr lang="en-US" baseline="0" dirty="0" smtClean="0"/>
              <a:t>(details on Argument Parser)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BCA902-51D0-4602-B06E-7B2FCFF5FAD7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77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Further issue: How to make the statistics file usable</a:t>
            </a:r>
            <a:r>
              <a:rPr lang="en-US" baseline="0" dirty="0" smtClean="0"/>
              <a:t> for other KNIME nodes?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BCA902-51D0-4602-B06E-7B2FCFF5FAD7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3632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409825" y="4616450"/>
            <a:ext cx="6467475" cy="1057275"/>
          </a:xfrm>
        </p:spPr>
        <p:txBody>
          <a:bodyPr lIns="360000"/>
          <a:lstStyle>
            <a:lvl1pPr>
              <a:defRPr sz="2000" b="1" smtClean="0">
                <a:solidFill>
                  <a:srgbClr val="0066CC"/>
                </a:solidFill>
              </a:defRPr>
            </a:lvl1pPr>
          </a:lstStyle>
          <a:p>
            <a:r>
              <a:rPr lang="de-DE" dirty="0" smtClean="0"/>
              <a:t>Formatvorlage des Untertitelmasters durch Klicken bearbeiten</a:t>
            </a:r>
          </a:p>
        </p:txBody>
      </p:sp>
      <p:sp>
        <p:nvSpPr>
          <p:cNvPr id="45060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409825" y="2579688"/>
            <a:ext cx="6477000" cy="1470025"/>
          </a:xfrm>
        </p:spPr>
        <p:txBody>
          <a:bodyPr lIns="360000" anchor="t"/>
          <a:lstStyle>
            <a:lvl1pPr>
              <a:lnSpc>
                <a:spcPct val="100000"/>
              </a:lnSpc>
              <a:defRPr sz="3600" smtClean="0"/>
            </a:lvl1pPr>
          </a:lstStyle>
          <a:p>
            <a:r>
              <a:rPr lang="de-DE" smtClean="0"/>
              <a:t>Titelmasterformat durch Klicken bearbeiten</a:t>
            </a:r>
          </a:p>
        </p:txBody>
      </p:sp>
      <p:sp>
        <p:nvSpPr>
          <p:cNvPr id="327688" name="Rectangle 8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 algn="ctr"/>
            <a:r>
              <a:rPr lang="de-DE" dirty="0" smtClean="0"/>
              <a:t>September 5, 2012</a:t>
            </a:r>
            <a:endParaRPr lang="de-DE" dirty="0"/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260350" y="295275"/>
            <a:ext cx="4321175" cy="285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eaLnBrk="0" hangingPunct="0">
              <a:lnSpc>
                <a:spcPct val="65000"/>
              </a:lnSpc>
              <a:spcBef>
                <a:spcPct val="50000"/>
              </a:spcBef>
            </a:pPr>
            <a:r>
              <a:rPr lang="de-DE" sz="1000" b="1" dirty="0" smtClean="0">
                <a:solidFill>
                  <a:srgbClr val="5F5F5F"/>
                </a:solidFill>
                <a:cs typeface="Arial" charset="0"/>
              </a:rPr>
              <a:t>Björn Kahlert, Manuel </a:t>
            </a:r>
            <a:r>
              <a:rPr lang="de-DE" sz="1000" b="1" dirty="0" err="1" smtClean="0">
                <a:solidFill>
                  <a:srgbClr val="5F5F5F"/>
                </a:solidFill>
                <a:cs typeface="Arial" charset="0"/>
              </a:rPr>
              <a:t>Holtgrewe</a:t>
            </a:r>
            <a:endParaRPr lang="de-DE" sz="1000" b="1" dirty="0">
              <a:solidFill>
                <a:srgbClr val="5F5F5F"/>
              </a:solidFill>
              <a:cs typeface="Arial" charset="0"/>
            </a:endParaRPr>
          </a:p>
          <a:p>
            <a:pPr eaLnBrk="0" hangingPunct="0">
              <a:lnSpc>
                <a:spcPct val="65000"/>
              </a:lnSpc>
              <a:spcBef>
                <a:spcPct val="50000"/>
              </a:spcBef>
            </a:pPr>
            <a:r>
              <a:rPr lang="de-DE" sz="1000" b="1" dirty="0" err="1" smtClean="0">
                <a:solidFill>
                  <a:srgbClr val="5F5F5F"/>
                </a:solidFill>
                <a:cs typeface="Arial" charset="0"/>
              </a:rPr>
              <a:t>BioStore</a:t>
            </a:r>
            <a:r>
              <a:rPr lang="de-DE" sz="1000" b="1" dirty="0" smtClean="0">
                <a:solidFill>
                  <a:srgbClr val="5F5F5F"/>
                </a:solidFill>
                <a:cs typeface="Arial" charset="0"/>
              </a:rPr>
              <a:t> Project</a:t>
            </a:r>
            <a:endParaRPr lang="de-DE" sz="1000" b="1" dirty="0">
              <a:solidFill>
                <a:srgbClr val="5F5F5F"/>
              </a:solidFill>
              <a:cs typeface="Arial" charset="0"/>
            </a:endParaRP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0" y="6665913"/>
            <a:ext cx="9144000" cy="19208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DE">
              <a:latin typeface="Verdana" pitchFamily="34" charset="0"/>
            </a:endParaRPr>
          </a:p>
        </p:txBody>
      </p:sp>
      <p:pic>
        <p:nvPicPr>
          <p:cNvPr id="8" name="Bild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26145" y="188422"/>
            <a:ext cx="3561046" cy="1081503"/>
          </a:xfrm>
          <a:prstGeom prst="rect">
            <a:avLst/>
          </a:prstGeom>
        </p:spPr>
      </p:pic>
      <p:pic>
        <p:nvPicPr>
          <p:cNvPr id="2" name="Bild 1" descr="BMBF_CMYK_Gef_S_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928" y="5734027"/>
            <a:ext cx="1213806" cy="92820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Workflows in KNIME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SeqAn</a:t>
            </a:r>
            <a:r>
              <a:rPr lang="de-DE" dirty="0" smtClean="0"/>
              <a:t>, September 5, 2012</a:t>
            </a:r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732588" y="838200"/>
            <a:ext cx="2160587" cy="5478463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0825" y="838200"/>
            <a:ext cx="6329363" cy="5478463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Workflows in KNIME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SeqAn</a:t>
            </a:r>
            <a:r>
              <a:rPr lang="de-DE" dirty="0" smtClean="0"/>
              <a:t>, September 5, 2012</a:t>
            </a:r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r>
              <a:rPr lang="de-DE" dirty="0" smtClean="0"/>
              <a:t>Workflows in KNIME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SeqAn</a:t>
            </a:r>
            <a:r>
              <a:rPr lang="de-DE" dirty="0" smtClean="0"/>
              <a:t>, September 5, 2012</a:t>
            </a:r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Workflows in KNIME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SeqAn</a:t>
            </a:r>
            <a:r>
              <a:rPr lang="de-DE" dirty="0" smtClean="0"/>
              <a:t>, September 5, 2012</a:t>
            </a:r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808163"/>
            <a:ext cx="4244975" cy="4508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808163"/>
            <a:ext cx="4244975" cy="4508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Workflows in KNIME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SeqAn</a:t>
            </a:r>
            <a:r>
              <a:rPr lang="de-DE" dirty="0" smtClean="0"/>
              <a:t>, September 5, 2012</a:t>
            </a:r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Workflows in KNIME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SeqAn</a:t>
            </a:r>
            <a:r>
              <a:rPr lang="de-DE" dirty="0" smtClean="0"/>
              <a:t>, September 5, 2012</a:t>
            </a:r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Workflows in KNIME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SeqAn</a:t>
            </a:r>
            <a:r>
              <a:rPr lang="de-DE" dirty="0" smtClean="0"/>
              <a:t>, September 5, 2012</a:t>
            </a:r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Workflows in KNIME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SeqAn</a:t>
            </a:r>
            <a:r>
              <a:rPr lang="de-DE" dirty="0" smtClean="0"/>
              <a:t>, September 5, 2012</a:t>
            </a:r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Workflows in KNIME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SeqAn</a:t>
            </a:r>
            <a:r>
              <a:rPr lang="de-DE" dirty="0" smtClean="0"/>
              <a:t>, September 5, 2012</a:t>
            </a:r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smtClean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Workflows in KNIME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SeqAn</a:t>
            </a:r>
            <a:r>
              <a:rPr lang="de-DE" dirty="0" smtClean="0"/>
              <a:t>, September 5, 2012</a:t>
            </a:r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4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0" y="6665913"/>
            <a:ext cx="9144000" cy="19208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DE">
              <a:latin typeface="Verdana" pitchFamily="34" charset="0"/>
            </a:endParaRP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619250"/>
            <a:ext cx="8642350" cy="486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205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946150"/>
            <a:ext cx="86423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327686" name="Rectangle 6"/>
          <p:cNvSpPr>
            <a:spLocks noChangeArrowheads="1"/>
          </p:cNvSpPr>
          <p:nvPr/>
        </p:nvSpPr>
        <p:spPr bwMode="auto">
          <a:xfrm>
            <a:off x="7610475" y="6627813"/>
            <a:ext cx="1227138" cy="23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53965218-A59B-4292-9C98-79B58A46A890}" type="slidenum">
              <a:rPr lang="de-DE" sz="1000" b="1">
                <a:solidFill>
                  <a:srgbClr val="5F5F5F"/>
                </a:solidFill>
              </a:rPr>
              <a:pPr algn="r">
                <a:defRPr/>
              </a:pPr>
              <a:t>‹#›</a:t>
            </a:fld>
            <a:endParaRPr lang="de-DE" sz="1000" b="1" dirty="0">
              <a:solidFill>
                <a:srgbClr val="5F5F5F"/>
              </a:solidFill>
            </a:endParaRPr>
          </a:p>
        </p:txBody>
      </p:sp>
      <p:sp>
        <p:nvSpPr>
          <p:cNvPr id="327688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0825" y="6629400"/>
            <a:ext cx="597693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sz="1000" b="0">
                <a:solidFill>
                  <a:srgbClr val="5F5F5F"/>
                </a:solidFill>
              </a:defRPr>
            </a:lvl1pPr>
          </a:lstStyle>
          <a:p>
            <a:r>
              <a:rPr lang="de-DE" dirty="0" smtClean="0"/>
              <a:t>Workflows in KNIME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SeqAn</a:t>
            </a:r>
            <a:r>
              <a:rPr lang="de-DE" dirty="0" smtClean="0"/>
              <a:t>, September 5, 2012</a:t>
            </a:r>
          </a:p>
        </p:txBody>
      </p:sp>
      <p:pic>
        <p:nvPicPr>
          <p:cNvPr id="2" name="Bild 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240311" y="236649"/>
            <a:ext cx="1714500" cy="520700"/>
          </a:xfrm>
          <a:prstGeom prst="rect">
            <a:avLst/>
          </a:prstGeom>
        </p:spPr>
      </p:pic>
      <p:pic>
        <p:nvPicPr>
          <p:cNvPr id="4" name="Bild 3" descr="BMBF_CMYK_Gef_S_e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835" y="80376"/>
            <a:ext cx="966973" cy="7394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9" r:id="rId2"/>
    <p:sldLayoutId id="2147483688" r:id="rId3"/>
    <p:sldLayoutId id="2147483687" r:id="rId4"/>
    <p:sldLayoutId id="2147483686" r:id="rId5"/>
    <p:sldLayoutId id="2147483685" r:id="rId6"/>
    <p:sldLayoutId id="2147483684" r:id="rId7"/>
    <p:sldLayoutId id="2147483683" r:id="rId8"/>
    <p:sldLayoutId id="2147483682" r:id="rId9"/>
    <p:sldLayoutId id="2147483681" r:id="rId10"/>
    <p:sldLayoutId id="2147483680" r:id="rId11"/>
  </p:sldLayoutIdLst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  <p:hf sldNum="0" hd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9pPr>
    </p:titleStyle>
    <p:bodyStyle>
      <a:lvl1pPr algn="l" rtl="0" eaLnBrk="0" fontAlgn="base" hangingPunct="0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defRPr>
          <a:solidFill>
            <a:srgbClr val="000000"/>
          </a:solidFill>
          <a:latin typeface="+mn-lt"/>
          <a:ea typeface="+mn-ea"/>
          <a:cs typeface="+mn-cs"/>
        </a:defRPr>
      </a:lvl1pPr>
      <a:lvl2pPr marL="355600" indent="-176213" algn="l" rtl="0" eaLnBrk="0" fontAlgn="base" hangingPunct="0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2pPr>
      <a:lvl3pPr marL="723900" indent="-188913" algn="l" rtl="0" eaLnBrk="0" fontAlgn="base" hangingPunct="0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3pPr>
      <a:lvl4pPr marL="1079500" indent="-176213" algn="l" rtl="0" eaLnBrk="0" fontAlgn="base" hangingPunct="0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4pPr>
      <a:lvl5pPr marL="1435100" indent="-176213" algn="l" rtl="0" eaLnBrk="0" fontAlgn="base" hangingPunct="0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5pPr>
      <a:lvl6pPr marL="18923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6pPr>
      <a:lvl7pPr marL="23495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7pPr>
      <a:lvl8pPr marL="28067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8pPr>
      <a:lvl9pPr marL="32639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Workflows in </a:t>
            </a:r>
            <a:r>
              <a:rPr lang="de-DE" dirty="0" smtClean="0"/>
              <a:t>KNIME</a:t>
            </a:r>
            <a:br>
              <a:rPr lang="de-DE" dirty="0" smtClean="0"/>
            </a:b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/>
              <a:t>SeqAn</a:t>
            </a:r>
            <a:endParaRPr lang="de-DE" dirty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SeqAn</a:t>
            </a:r>
            <a:r>
              <a:rPr lang="de-DE" dirty="0"/>
              <a:t> – </a:t>
            </a:r>
            <a:r>
              <a:rPr lang="de-DE" dirty="0" err="1"/>
              <a:t>BioStore</a:t>
            </a:r>
            <a:r>
              <a:rPr lang="de-DE" dirty="0"/>
              <a:t> Workshop </a:t>
            </a:r>
            <a:r>
              <a:rPr lang="de-DE" dirty="0" smtClean="0"/>
              <a:t>2012</a:t>
            </a:r>
            <a:endParaRPr lang="de-DE" dirty="0"/>
          </a:p>
        </p:txBody>
      </p:sp>
      <p:pic>
        <p:nvPicPr>
          <p:cNvPr id="4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847" y="1654360"/>
            <a:ext cx="6100230" cy="442065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Roadmap</a:t>
            </a:r>
            <a:endParaRPr lang="de-DE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8592040"/>
              </p:ext>
            </p:extLst>
          </p:nvPr>
        </p:nvGraphicFramePr>
        <p:xfrm>
          <a:off x="250825" y="1619250"/>
          <a:ext cx="8642350" cy="4862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Workflows in KNIME with SeqAn, September 5, 2012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04888927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750C5CF-911B-1A40-803B-8A19440C95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3750C5CF-911B-1A40-803B-8A19440C95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E3B4C25-D5B9-2545-A323-57FC28247F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0E3B4C25-D5B9-2545-A323-57FC28247F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5F35805-3A52-FA49-B796-F31CB0B8B9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graphicEl>
                                              <a:dgm id="{E5F35805-3A52-FA49-B796-F31CB0B8B9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0E1F291-2AA8-0A4E-9DCA-9E7FD5BF18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graphicEl>
                                              <a:dgm id="{00E1F291-2AA8-0A4E-9DCA-9E7FD5BF18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B30767B-B555-174C-B884-B717DFF9D9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graphicEl>
                                              <a:dgm id="{3B30767B-B555-174C-B884-B717DFF9D9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E6CB552-63BF-C04C-A868-3B77F0B160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graphicEl>
                                              <a:dgm id="{0E6CB552-63BF-C04C-A868-3B77F0B160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D43E8E2-4A5A-FF43-84E7-FCE2408C7B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graphicEl>
                                              <a:dgm id="{ED43E8E2-4A5A-FF43-84E7-FCE2408C7B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6B6CECB-A1C5-2E4D-8F78-716CFEFAF4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graphicEl>
                                              <a:dgm id="{E6B6CECB-A1C5-2E4D-8F78-716CFEFAF4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201C3C8-F33C-714D-BF16-A0D7DA2F81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F201C3C8-F33C-714D-BF16-A0D7DA2F81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EA477F2-E8B5-D945-BE73-8509B812A1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graphicEl>
                                              <a:dgm id="{CEA477F2-E8B5-D945-BE73-8509B812A1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0C6B12E-9D49-844F-BF0E-AE67151E32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graphicEl>
                                              <a:dgm id="{B0C6B12E-9D49-844F-BF0E-AE67151E32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lvl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Questions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Workflows in KNIME with SeqAn, September 5, 2012</a:t>
            </a:r>
            <a:endParaRPr lang="de-DE" dirty="0" smtClean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262" y="2394683"/>
            <a:ext cx="3463861" cy="251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65902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RazerS3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Read Mapper </a:t>
            </a:r>
            <a:r>
              <a:rPr lang="de-DE" dirty="0" err="1" smtClean="0"/>
              <a:t>based</a:t>
            </a:r>
            <a:r>
              <a:rPr lang="de-DE" dirty="0" smtClean="0"/>
              <a:t> on </a:t>
            </a:r>
            <a:r>
              <a:rPr lang="de-DE" dirty="0" err="1" smtClean="0"/>
              <a:t>string</a:t>
            </a:r>
            <a:r>
              <a:rPr lang="de-DE" dirty="0" smtClean="0"/>
              <a:t> </a:t>
            </a:r>
            <a:r>
              <a:rPr lang="de-DE" dirty="0" err="1" smtClean="0"/>
              <a:t>filter</a:t>
            </a:r>
            <a:r>
              <a:rPr lang="de-DE" dirty="0" smtClean="0"/>
              <a:t>.</a:t>
            </a:r>
            <a:br>
              <a:rPr lang="de-DE" dirty="0" smtClean="0"/>
            </a:br>
            <a:r>
              <a:rPr lang="de-DE" sz="1400" dirty="0" err="1" smtClean="0"/>
              <a:t>Weese</a:t>
            </a:r>
            <a:r>
              <a:rPr lang="de-DE" sz="1400" dirty="0" smtClean="0"/>
              <a:t>, D., </a:t>
            </a:r>
            <a:r>
              <a:rPr lang="de-DE" sz="1400" dirty="0" err="1" smtClean="0"/>
              <a:t>Holtgrewe</a:t>
            </a:r>
            <a:r>
              <a:rPr lang="de-DE" sz="1400" dirty="0" smtClean="0"/>
              <a:t> M., &amp; Reinert, K. (2012). </a:t>
            </a:r>
            <a:r>
              <a:rPr lang="de-DE" sz="1400" dirty="0" err="1" smtClean="0"/>
              <a:t>RazerS</a:t>
            </a:r>
            <a:r>
              <a:rPr lang="de-DE" sz="1400" dirty="0" smtClean="0"/>
              <a:t> 3: </a:t>
            </a:r>
            <a:r>
              <a:rPr lang="de-DE" sz="1400" dirty="0" err="1" smtClean="0"/>
              <a:t>Faster</a:t>
            </a:r>
            <a:r>
              <a:rPr lang="de-DE" sz="1400" dirty="0" smtClean="0"/>
              <a:t>, </a:t>
            </a:r>
            <a:r>
              <a:rPr lang="de-DE" sz="1400" dirty="0" err="1" smtClean="0"/>
              <a:t>fully</a:t>
            </a:r>
            <a:r>
              <a:rPr lang="de-DE" sz="1400" dirty="0" smtClean="0"/>
              <a:t> sensitive </a:t>
            </a:r>
            <a:r>
              <a:rPr lang="de-DE" sz="1400" dirty="0" err="1" smtClean="0"/>
              <a:t>read</a:t>
            </a:r>
            <a:r>
              <a:rPr lang="de-DE" sz="1400" dirty="0" smtClean="0"/>
              <a:t> </a:t>
            </a:r>
            <a:r>
              <a:rPr lang="de-DE" sz="1400" dirty="0" err="1" smtClean="0"/>
              <a:t>mapping</a:t>
            </a:r>
            <a:r>
              <a:rPr lang="de-DE" sz="1400" dirty="0" smtClean="0"/>
              <a:t>. </a:t>
            </a:r>
            <a:r>
              <a:rPr lang="de-DE" sz="1400" dirty="0" err="1" smtClean="0"/>
              <a:t>Bioinformatics</a:t>
            </a:r>
            <a:r>
              <a:rPr lang="de-DE" sz="1400" dirty="0" smtClean="0"/>
              <a:t>, in press, doi:10.1093/</a:t>
            </a:r>
            <a:r>
              <a:rPr lang="de-DE" sz="1400" dirty="0" err="1" smtClean="0"/>
              <a:t>bioinformatics</a:t>
            </a:r>
            <a:r>
              <a:rPr lang="de-DE" sz="1400" dirty="0" smtClean="0"/>
              <a:t>/bts505</a:t>
            </a:r>
          </a:p>
          <a:p>
            <a:endParaRPr lang="de-DE" dirty="0" smtClean="0"/>
          </a:p>
          <a:p>
            <a:r>
              <a:rPr lang="de-DE" dirty="0" smtClean="0"/>
              <a:t>Input</a:t>
            </a:r>
          </a:p>
          <a:p>
            <a:pPr lvl="1"/>
            <a:r>
              <a:rPr lang="de-DE" dirty="0" smtClean="0"/>
              <a:t>Genome FASTA Files, Reads FASTQ/FASTA Files</a:t>
            </a:r>
          </a:p>
          <a:p>
            <a:pPr lvl="1"/>
            <a:endParaRPr lang="de-DE" dirty="0" smtClean="0"/>
          </a:p>
          <a:p>
            <a:r>
              <a:rPr lang="de-DE" dirty="0" smtClean="0"/>
              <a:t>Output</a:t>
            </a:r>
          </a:p>
          <a:p>
            <a:pPr lvl="1"/>
            <a:r>
              <a:rPr lang="de-DE" dirty="0" smtClean="0"/>
              <a:t>Read </a:t>
            </a:r>
            <a:r>
              <a:rPr lang="de-DE" dirty="0" err="1" smtClean="0"/>
              <a:t>Alignment</a:t>
            </a:r>
            <a:r>
              <a:rPr lang="de-DE" dirty="0" smtClean="0"/>
              <a:t> File (e.g. in SAM </a:t>
            </a:r>
            <a:r>
              <a:rPr lang="de-DE" dirty="0" err="1" smtClean="0"/>
              <a:t>format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Workflows in KNIME with SeqAn, September 5, 2012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45847281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What Do We Want To Do?</a:t>
            </a:r>
            <a:endParaRPr lang="de-D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1930207"/>
            <a:ext cx="4040188" cy="639762"/>
          </a:xfrm>
        </p:spPr>
        <p:txBody>
          <a:bodyPr/>
          <a:lstStyle/>
          <a:p>
            <a:r>
              <a:rPr lang="en-US" smtClean="0"/>
              <a:t>Classical Approach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2"/>
          </p:nvPr>
        </p:nvSpPr>
        <p:spPr>
          <a:xfrm>
            <a:off x="457200" y="2569969"/>
            <a:ext cx="4040188" cy="3951288"/>
          </a:xfrm>
        </p:spPr>
        <p:txBody>
          <a:bodyPr/>
          <a:lstStyle/>
          <a:p>
            <a:r>
              <a:rPr lang="de-DE" dirty="0" err="1" smtClean="0"/>
              <a:t>Manually</a:t>
            </a:r>
            <a:r>
              <a:rPr lang="de-DE" dirty="0" smtClean="0"/>
              <a:t> </a:t>
            </a:r>
            <a:r>
              <a:rPr lang="de-DE" dirty="0" err="1" smtClean="0"/>
              <a:t>call</a:t>
            </a:r>
            <a:r>
              <a:rPr lang="de-DE" dirty="0" smtClean="0"/>
              <a:t> </a:t>
            </a:r>
            <a:r>
              <a:rPr lang="de-DE" dirty="0" err="1" smtClean="0"/>
              <a:t>tools</a:t>
            </a:r>
            <a:endParaRPr lang="de-DE" dirty="0" smtClean="0"/>
          </a:p>
          <a:p>
            <a:pPr lvl="1"/>
            <a:r>
              <a:rPr lang="de-DE" dirty="0" smtClean="0"/>
              <a:t>Error </a:t>
            </a:r>
            <a:r>
              <a:rPr lang="de-DE" dirty="0" err="1" smtClean="0"/>
              <a:t>prone</a:t>
            </a:r>
            <a:endParaRPr lang="de-DE" dirty="0" smtClean="0"/>
          </a:p>
          <a:p>
            <a:r>
              <a:rPr lang="de-DE" dirty="0" err="1" smtClean="0"/>
              <a:t>Automatically</a:t>
            </a:r>
            <a:r>
              <a:rPr lang="de-DE" dirty="0" smtClean="0"/>
              <a:t> </a:t>
            </a:r>
            <a:r>
              <a:rPr lang="de-DE" dirty="0" err="1" smtClean="0"/>
              <a:t>call</a:t>
            </a:r>
            <a:r>
              <a:rPr lang="de-DE" dirty="0" smtClean="0"/>
              <a:t> </a:t>
            </a:r>
            <a:r>
              <a:rPr lang="de-DE" dirty="0" err="1" smtClean="0"/>
              <a:t>tools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dirty="0" err="1" smtClean="0"/>
              <a:t>bash</a:t>
            </a:r>
            <a:r>
              <a:rPr lang="de-DE" dirty="0" smtClean="0"/>
              <a:t>/perl/</a:t>
            </a:r>
            <a:r>
              <a:rPr lang="de-DE" dirty="0" err="1" smtClean="0"/>
              <a:t>python</a:t>
            </a:r>
            <a:r>
              <a:rPr lang="de-DE" dirty="0" smtClean="0"/>
              <a:t>/...</a:t>
            </a:r>
          </a:p>
          <a:p>
            <a:endParaRPr lang="de-DE" dirty="0" smtClean="0"/>
          </a:p>
          <a:p>
            <a:r>
              <a:rPr lang="de-DE" dirty="0" smtClean="0"/>
              <a:t>In </a:t>
            </a:r>
            <a:r>
              <a:rPr lang="de-DE" dirty="0" err="1" smtClean="0"/>
              <a:t>both</a:t>
            </a:r>
            <a:r>
              <a:rPr lang="de-DE" dirty="0" smtClean="0"/>
              <a:t> </a:t>
            </a:r>
            <a:r>
              <a:rPr lang="de-DE" dirty="0" err="1" smtClean="0"/>
              <a:t>cases</a:t>
            </a:r>
            <a:endParaRPr lang="de-DE" dirty="0" smtClean="0"/>
          </a:p>
          <a:p>
            <a:pPr lvl="1"/>
            <a:r>
              <a:rPr lang="de-DE" dirty="0" err="1" smtClean="0"/>
              <a:t>Visualization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Excel, R, </a:t>
            </a:r>
            <a:r>
              <a:rPr lang="de-DE" dirty="0" err="1" smtClean="0"/>
              <a:t>gnuplot</a:t>
            </a:r>
            <a:endParaRPr lang="de-DE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645025" y="1930207"/>
            <a:ext cx="4041775" cy="639762"/>
          </a:xfrm>
        </p:spPr>
        <p:txBody>
          <a:bodyPr/>
          <a:lstStyle/>
          <a:p>
            <a:r>
              <a:rPr lang="en-US" smtClean="0"/>
              <a:t>Workflow Approach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645025" y="2569969"/>
            <a:ext cx="4041775" cy="3951288"/>
          </a:xfrm>
        </p:spPr>
        <p:txBody>
          <a:bodyPr/>
          <a:lstStyle/>
          <a:p>
            <a:r>
              <a:rPr lang="de-DE" smtClean="0"/>
              <a:t>Workflow engines allow for</a:t>
            </a:r>
          </a:p>
          <a:p>
            <a:pPr lvl="1"/>
            <a:r>
              <a:rPr lang="de-DE" smtClean="0"/>
              <a:t>Graphical scripting</a:t>
            </a:r>
          </a:p>
          <a:p>
            <a:pPr lvl="1"/>
            <a:r>
              <a:rPr lang="de-DE" smtClean="0"/>
              <a:t>Easy integration of different libraries</a:t>
            </a:r>
          </a:p>
          <a:p>
            <a:pPr lvl="1"/>
            <a:r>
              <a:rPr lang="de-DE" smtClean="0"/>
              <a:t>Easy visualization of data</a:t>
            </a:r>
          </a:p>
          <a:p>
            <a:endParaRPr lang="de-DE" smtClean="0"/>
          </a:p>
          <a:p>
            <a:r>
              <a:rPr lang="de-DE" smtClean="0"/>
              <a:t>Goal: SeqAn in KNIME</a:t>
            </a:r>
          </a:p>
          <a:p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Workflows in KNIME with SeqAn, September 5, 2012</a:t>
            </a:r>
            <a:endParaRPr lang="de-DE" dirty="0" smtClean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 bwMode="auto">
          <a:xfrm>
            <a:off x="449675" y="1198351"/>
            <a:ext cx="4040188" cy="1078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355600" indent="-176213" algn="l" rtl="0" eaLnBrk="0" fontAlgn="base" hangingPunct="0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Char char="-"/>
              <a:defRPr sz="2000">
                <a:solidFill>
                  <a:srgbClr val="000000"/>
                </a:solidFill>
                <a:latin typeface="+mn-lt"/>
              </a:defRPr>
            </a:lvl2pPr>
            <a:lvl3pPr marL="723900" indent="-188913" algn="l" rtl="0" eaLnBrk="0" fontAlgn="base" hangingPunct="0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Char char="-"/>
              <a:defRPr sz="1800">
                <a:solidFill>
                  <a:srgbClr val="000000"/>
                </a:solidFill>
                <a:latin typeface="+mn-lt"/>
              </a:defRPr>
            </a:lvl3pPr>
            <a:lvl4pPr marL="1079500" indent="-176213" algn="l" rtl="0" eaLnBrk="0" fontAlgn="base" hangingPunct="0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Char char="-"/>
              <a:defRPr sz="1600">
                <a:solidFill>
                  <a:srgbClr val="000000"/>
                </a:solidFill>
                <a:latin typeface="+mn-lt"/>
              </a:defRPr>
            </a:lvl4pPr>
            <a:lvl5pPr marL="1435100" indent="-176213" algn="l" rtl="0" eaLnBrk="0" fontAlgn="base" hangingPunct="0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Char char="-"/>
              <a:defRPr sz="1600">
                <a:solidFill>
                  <a:srgbClr val="000000"/>
                </a:solidFill>
                <a:latin typeface="+mn-lt"/>
              </a:defRPr>
            </a:lvl5pPr>
            <a:lvl6pPr marL="1892300" indent="-176213" algn="l" rtl="0" eaLnBrk="1" fontAlgn="base" hangingPunct="1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90000"/>
              <a:buChar char="-"/>
              <a:defRPr sz="1600">
                <a:solidFill>
                  <a:schemeClr val="tx1"/>
                </a:solidFill>
                <a:latin typeface="+mn-lt"/>
              </a:defRPr>
            </a:lvl6pPr>
            <a:lvl7pPr marL="2349500" indent="-176213" algn="l" rtl="0" eaLnBrk="1" fontAlgn="base" hangingPunct="1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90000"/>
              <a:buChar char="-"/>
              <a:defRPr sz="1600">
                <a:solidFill>
                  <a:schemeClr val="tx1"/>
                </a:solidFill>
                <a:latin typeface="+mn-lt"/>
              </a:defRPr>
            </a:lvl7pPr>
            <a:lvl8pPr marL="2806700" indent="-176213" algn="l" rtl="0" eaLnBrk="1" fontAlgn="base" hangingPunct="1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90000"/>
              <a:buChar char="-"/>
              <a:defRPr sz="1600">
                <a:solidFill>
                  <a:schemeClr val="tx1"/>
                </a:solidFill>
                <a:latin typeface="+mn-lt"/>
              </a:defRPr>
            </a:lvl8pPr>
            <a:lvl9pPr marL="3263900" indent="-176213" algn="l" rtl="0" eaLnBrk="1" fontAlgn="base" hangingPunct="1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90000"/>
              <a:buChar char="-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de-DE" dirty="0" err="1" smtClean="0"/>
              <a:t>Map</a:t>
            </a:r>
            <a:r>
              <a:rPr lang="de-DE" dirty="0" smtClean="0"/>
              <a:t> </a:t>
            </a:r>
            <a:r>
              <a:rPr lang="de-DE" dirty="0" err="1" smtClean="0"/>
              <a:t>reads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 </a:t>
            </a:r>
            <a:r>
              <a:rPr lang="de-DE" dirty="0" err="1" smtClean="0"/>
              <a:t>genome</a:t>
            </a:r>
            <a:endParaRPr lang="de-DE" dirty="0" smtClean="0"/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Visualize</a:t>
            </a:r>
            <a:r>
              <a:rPr lang="de-DE" dirty="0" smtClean="0"/>
              <a:t> </a:t>
            </a:r>
            <a:r>
              <a:rPr lang="de-DE" dirty="0" err="1" smtClean="0"/>
              <a:t>statistics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436984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Workflows in KNIME with SeqAn, September 5, 2012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1963532" y="5753158"/>
            <a:ext cx="5486400" cy="566738"/>
          </a:xfrm>
        </p:spPr>
        <p:txBody>
          <a:bodyPr/>
          <a:lstStyle/>
          <a:p>
            <a:pPr algn="ctr"/>
            <a:r>
              <a:rPr lang="de-DE" dirty="0" smtClean="0"/>
              <a:t>Demo Workflow</a:t>
            </a:r>
            <a:endParaRPr lang="de-DE" dirty="0"/>
          </a:p>
        </p:txBody>
      </p:sp>
      <p:pic>
        <p:nvPicPr>
          <p:cNvPr id="6" name="Bildplatzhalter 5"/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 l="-7118" r="-7118"/>
          <a:stretch>
            <a:fillRect/>
          </a:stretch>
        </p:blipFill>
        <p:spPr>
          <a:xfrm>
            <a:off x="1096131" y="843542"/>
            <a:ext cx="6951738" cy="4815527"/>
          </a:xfrm>
        </p:spPr>
      </p:pic>
    </p:spTree>
    <p:extLst>
      <p:ext uri="{BB962C8B-B14F-4D97-AF65-F5344CB8AC3E}">
        <p14:creationId xmlns:p14="http://schemas.microsoft.com/office/powerpoint/2010/main" val="113488830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How it works...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Workflows in KNIME with SeqAn, September 5, 2012</a:t>
            </a:r>
            <a:endParaRPr lang="de-DE" dirty="0" smtClean="0"/>
          </a:p>
        </p:txBody>
      </p:sp>
      <p:grpSp>
        <p:nvGrpSpPr>
          <p:cNvPr id="47" name="Group 46"/>
          <p:cNvGrpSpPr/>
          <p:nvPr/>
        </p:nvGrpSpPr>
        <p:grpSpPr>
          <a:xfrm>
            <a:off x="348070" y="2013186"/>
            <a:ext cx="714963" cy="714963"/>
            <a:chOff x="348070" y="2013186"/>
            <a:chExt cx="714963" cy="714963"/>
          </a:xfrm>
        </p:grpSpPr>
        <p:sp>
          <p:nvSpPr>
            <p:cNvPr id="7" name="Rounded Rectangle 6"/>
            <p:cNvSpPr/>
            <p:nvPr/>
          </p:nvSpPr>
          <p:spPr bwMode="auto">
            <a:xfrm>
              <a:off x="348070" y="2013186"/>
              <a:ext cx="714963" cy="714963"/>
            </a:xfrm>
            <a:prstGeom prst="roundRect">
              <a:avLst/>
            </a:prstGeom>
            <a:solidFill>
              <a:srgbClr val="FFCC00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5" name="Picture 4" descr="seqan_logo.ai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181" y="2191926"/>
              <a:ext cx="539188" cy="357481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1224840" y="1695216"/>
            <a:ext cx="714963" cy="714963"/>
            <a:chOff x="1224840" y="1695216"/>
            <a:chExt cx="714963" cy="714963"/>
          </a:xfrm>
        </p:grpSpPr>
        <p:sp>
          <p:nvSpPr>
            <p:cNvPr id="8" name="Rounded Rectangle 7"/>
            <p:cNvSpPr/>
            <p:nvPr/>
          </p:nvSpPr>
          <p:spPr bwMode="auto">
            <a:xfrm>
              <a:off x="1224840" y="1695216"/>
              <a:ext cx="714963" cy="71496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9" name="Picture 8" descr="seqan_logo.ai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5951" y="1873956"/>
              <a:ext cx="539188" cy="357481"/>
            </a:xfrm>
            <a:prstGeom prst="rect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1356540" y="2570108"/>
            <a:ext cx="714963" cy="714963"/>
            <a:chOff x="1356540" y="2570108"/>
            <a:chExt cx="714963" cy="714963"/>
          </a:xfrm>
        </p:grpSpPr>
        <p:sp>
          <p:nvSpPr>
            <p:cNvPr id="10" name="Rounded Rectangle 9"/>
            <p:cNvSpPr/>
            <p:nvPr/>
          </p:nvSpPr>
          <p:spPr bwMode="auto">
            <a:xfrm>
              <a:off x="1356540" y="2570108"/>
              <a:ext cx="714963" cy="714963"/>
            </a:xfrm>
            <a:prstGeom prst="roundRect">
              <a:avLst/>
            </a:prstGeom>
            <a:solidFill>
              <a:srgbClr val="C899FF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1" name="Picture 10" descr="seqan_logo.ai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651" y="2748848"/>
              <a:ext cx="539188" cy="357481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 rot="16200000">
            <a:off x="-337032" y="3869001"/>
            <a:ext cx="2123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onaco"/>
                <a:cs typeface="Monaco"/>
              </a:rPr>
              <a:t>./tool --write-</a:t>
            </a:r>
            <a:r>
              <a:rPr lang="en-US" sz="1400" dirty="0" err="1" smtClean="0">
                <a:latin typeface="Monaco"/>
                <a:cs typeface="Monaco"/>
              </a:rPr>
              <a:t>ctd</a:t>
            </a:r>
            <a:endParaRPr lang="en-US" sz="1400" dirty="0">
              <a:latin typeface="Monaco"/>
              <a:cs typeface="Monaco"/>
            </a:endParaRPr>
          </a:p>
        </p:txBody>
      </p:sp>
      <p:cxnSp>
        <p:nvCxnSpPr>
          <p:cNvPr id="16" name="Straight Arrow Connector 15"/>
          <p:cNvCxnSpPr/>
          <p:nvPr/>
        </p:nvCxnSpPr>
        <p:spPr bwMode="auto">
          <a:xfrm>
            <a:off x="940736" y="3087509"/>
            <a:ext cx="0" cy="188901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Snip and Round Single Corner Rectangle 16"/>
          <p:cNvSpPr/>
          <p:nvPr/>
        </p:nvSpPr>
        <p:spPr bwMode="auto">
          <a:xfrm>
            <a:off x="1364074" y="5653851"/>
            <a:ext cx="667926" cy="743185"/>
          </a:xfrm>
          <a:prstGeom prst="snipRoundRect">
            <a:avLst/>
          </a:prstGeom>
          <a:solidFill>
            <a:srgbClr val="C899FF"/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Monaco"/>
              </a:rPr>
              <a:t>CTD</a:t>
            </a:r>
          </a:p>
        </p:txBody>
      </p:sp>
      <p:sp>
        <p:nvSpPr>
          <p:cNvPr id="21" name="Snip and Round Single Corner Rectangle 20"/>
          <p:cNvSpPr/>
          <p:nvPr/>
        </p:nvSpPr>
        <p:spPr bwMode="auto">
          <a:xfrm>
            <a:off x="1290695" y="4752617"/>
            <a:ext cx="667926" cy="743185"/>
          </a:xfrm>
          <a:prstGeom prst="snip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Monaco"/>
              </a:rPr>
              <a:t>CTD</a:t>
            </a:r>
          </a:p>
        </p:txBody>
      </p:sp>
      <p:sp>
        <p:nvSpPr>
          <p:cNvPr id="22" name="Snip and Round Single Corner Rectangle 21"/>
          <p:cNvSpPr/>
          <p:nvPr/>
        </p:nvSpPr>
        <p:spPr bwMode="auto">
          <a:xfrm>
            <a:off x="500471" y="5270029"/>
            <a:ext cx="667926" cy="743185"/>
          </a:xfrm>
          <a:prstGeom prst="snipRoundRect">
            <a:avLst/>
          </a:prstGeom>
          <a:solidFill>
            <a:srgbClr val="FFCC00"/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Monaco"/>
              </a:rPr>
              <a:t>CTD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3668060" y="3080103"/>
            <a:ext cx="1544461" cy="1544461"/>
            <a:chOff x="713787" y="702027"/>
            <a:chExt cx="1544461" cy="1544461"/>
          </a:xfrm>
        </p:grpSpPr>
        <p:sp>
          <p:nvSpPr>
            <p:cNvPr id="31" name="Shape 30"/>
            <p:cNvSpPr/>
            <p:nvPr/>
          </p:nvSpPr>
          <p:spPr>
            <a:xfrm>
              <a:off x="713787" y="702027"/>
              <a:ext cx="1544461" cy="1544461"/>
            </a:xfrm>
            <a:prstGeom prst="gear9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Shape 4"/>
            <p:cNvSpPr/>
            <p:nvPr/>
          </p:nvSpPr>
          <p:spPr>
            <a:xfrm>
              <a:off x="1024292" y="1063810"/>
              <a:ext cx="923451" cy="7938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kern="1200" dirty="0" smtClean="0">
                  <a:solidFill>
                    <a:srgbClr val="000000"/>
                  </a:solidFill>
                </a:rPr>
                <a:t>Node Generator</a:t>
              </a:r>
              <a:endParaRPr lang="en-US" sz="1500" kern="12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33" name="Straight Arrow Connector 32"/>
          <p:cNvCxnSpPr/>
          <p:nvPr/>
        </p:nvCxnSpPr>
        <p:spPr bwMode="auto">
          <a:xfrm>
            <a:off x="2276589" y="2464742"/>
            <a:ext cx="1458148" cy="81844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 bwMode="auto">
          <a:xfrm flipV="1">
            <a:off x="2389477" y="4423365"/>
            <a:ext cx="1347141" cy="95767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 bwMode="auto">
          <a:xfrm>
            <a:off x="5335878" y="3877735"/>
            <a:ext cx="1851377" cy="2195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8813" y="3708301"/>
            <a:ext cx="689187" cy="69210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3857" y="2953929"/>
            <a:ext cx="1959776" cy="73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4070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  <p:bldP spid="21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works</a:t>
            </a:r>
            <a:r>
              <a:rPr lang="de-DE" dirty="0" smtClean="0"/>
              <a:t>...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SeqAn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(in </a:t>
            </a:r>
            <a:r>
              <a:rPr lang="de-DE" dirty="0" err="1" smtClean="0"/>
              <a:t>general</a:t>
            </a:r>
            <a:r>
              <a:rPr lang="de-DE" dirty="0" smtClean="0"/>
              <a:t>: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binary</a:t>
            </a:r>
            <a:r>
              <a:rPr lang="de-DE" dirty="0" smtClean="0"/>
              <a:t>) a </a:t>
            </a:r>
            <a:r>
              <a:rPr lang="de-DE" dirty="0" err="1" smtClean="0"/>
              <a:t>ctd</a:t>
            </a:r>
            <a:r>
              <a:rPr lang="de-DE" dirty="0" smtClean="0"/>
              <a:t> </a:t>
            </a:r>
            <a:r>
              <a:rPr lang="de-DE" dirty="0" err="1" smtClean="0"/>
              <a:t>file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generated</a:t>
            </a:r>
            <a:endParaRPr lang="de-DE" dirty="0" smtClean="0"/>
          </a:p>
          <a:p>
            <a:pPr marL="285750" indent="-285750">
              <a:buFont typeface="Arial"/>
              <a:buChar char="•"/>
            </a:pPr>
            <a:r>
              <a:rPr lang="de-DE" dirty="0" smtClean="0"/>
              <a:t>[</a:t>
            </a:r>
            <a:r>
              <a:rPr lang="de-DE" dirty="0" err="1" smtClean="0"/>
              <a:t>ctd</a:t>
            </a:r>
            <a:r>
              <a:rPr lang="de-DE" dirty="0" smtClean="0"/>
              <a:t> </a:t>
            </a:r>
            <a:r>
              <a:rPr lang="de-DE" dirty="0" err="1" smtClean="0"/>
              <a:t>snippet</a:t>
            </a:r>
            <a:r>
              <a:rPr lang="de-DE" dirty="0" smtClean="0"/>
              <a:t>]</a:t>
            </a:r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GenericWorkflowNodes</a:t>
            </a:r>
            <a:r>
              <a:rPr lang="de-DE" dirty="0" smtClean="0"/>
              <a:t> </a:t>
            </a:r>
            <a:r>
              <a:rPr lang="de-DE" dirty="0" err="1" smtClean="0"/>
              <a:t>generates</a:t>
            </a:r>
            <a:r>
              <a:rPr lang="de-DE" dirty="0" smtClean="0"/>
              <a:t> a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plug-ins</a:t>
            </a:r>
            <a:r>
              <a:rPr lang="de-DE" dirty="0" smtClean="0"/>
              <a:t> out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ctd</a:t>
            </a:r>
            <a:r>
              <a:rPr lang="de-DE" dirty="0" smtClean="0"/>
              <a:t> (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meta</a:t>
            </a:r>
            <a:r>
              <a:rPr lang="de-DE" dirty="0" smtClean="0"/>
              <a:t> </a:t>
            </a:r>
            <a:r>
              <a:rPr lang="de-DE" dirty="0" err="1" smtClean="0"/>
              <a:t>files</a:t>
            </a:r>
            <a:r>
              <a:rPr lang="de-DE" dirty="0" smtClean="0"/>
              <a:t>)</a:t>
            </a:r>
          </a:p>
          <a:p>
            <a:pPr marL="641350" lvl="1" indent="-285750">
              <a:buFont typeface="Arial"/>
              <a:buChar char="•"/>
            </a:pPr>
            <a:r>
              <a:rPr lang="de-DE" dirty="0" err="1" smtClean="0"/>
              <a:t>Plug-in</a:t>
            </a:r>
            <a:r>
              <a:rPr lang="de-DE" dirty="0" smtClean="0"/>
              <a:t> #1</a:t>
            </a:r>
          </a:p>
          <a:p>
            <a:pPr marL="1009650" lvl="2" indent="-285750">
              <a:buFont typeface="Arial"/>
              <a:buChar char="•"/>
            </a:pPr>
            <a:r>
              <a:rPr lang="de-DE" dirty="0" smtClean="0"/>
              <a:t>Base </a:t>
            </a:r>
            <a:r>
              <a:rPr lang="de-DE" dirty="0" err="1" smtClean="0"/>
              <a:t>Plug-in</a:t>
            </a:r>
            <a:endParaRPr lang="de-DE" dirty="0"/>
          </a:p>
          <a:p>
            <a:pPr marL="1009650" lvl="2" indent="-285750">
              <a:buFont typeface="Arial"/>
              <a:buChar char="•"/>
            </a:pPr>
            <a:r>
              <a:rPr lang="de-DE" dirty="0" smtClean="0"/>
              <a:t>Core </a:t>
            </a:r>
            <a:r>
              <a:rPr lang="de-DE" dirty="0" err="1" smtClean="0"/>
              <a:t>functionality</a:t>
            </a:r>
            <a:endParaRPr lang="de-DE" dirty="0" smtClean="0"/>
          </a:p>
          <a:p>
            <a:pPr marL="1009650" lvl="2" indent="-285750">
              <a:buFont typeface="Arial"/>
              <a:buChar char="•"/>
            </a:pPr>
            <a:r>
              <a:rPr lang="de-DE" dirty="0" err="1" smtClean="0"/>
              <a:t>Always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same – </a:t>
            </a:r>
            <a:r>
              <a:rPr lang="de-DE" dirty="0" err="1" smtClean="0"/>
              <a:t>no</a:t>
            </a:r>
            <a:r>
              <a:rPr lang="de-DE" dirty="0" smtClean="0"/>
              <a:t> matter </a:t>
            </a: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ctd</a:t>
            </a:r>
            <a:r>
              <a:rPr lang="de-DE" dirty="0" smtClean="0"/>
              <a:t> </a:t>
            </a:r>
            <a:r>
              <a:rPr lang="de-DE" dirty="0" err="1" smtClean="0"/>
              <a:t>files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endParaRPr lang="de-DE" dirty="0" smtClean="0"/>
          </a:p>
          <a:p>
            <a:pPr marL="641350" lvl="1" indent="-285750">
              <a:buFont typeface="Arial"/>
              <a:buChar char="•"/>
            </a:pPr>
            <a:r>
              <a:rPr lang="de-DE" dirty="0" err="1" smtClean="0"/>
              <a:t>Plug-in</a:t>
            </a:r>
            <a:r>
              <a:rPr lang="de-DE" dirty="0" smtClean="0"/>
              <a:t> #2</a:t>
            </a:r>
            <a:endParaRPr lang="de-DE" dirty="0"/>
          </a:p>
          <a:p>
            <a:pPr marL="1009650" lvl="2" indent="-285750">
              <a:buFont typeface="Arial"/>
              <a:buChar char="•"/>
            </a:pPr>
            <a:r>
              <a:rPr lang="de-DE" dirty="0" err="1"/>
              <a:t>Meta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Java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KNIME</a:t>
            </a:r>
          </a:p>
          <a:p>
            <a:pPr marL="1009650" lvl="2" indent="-285750">
              <a:buFont typeface="Arial"/>
              <a:buChar char="•"/>
            </a:pPr>
            <a:r>
              <a:rPr lang="de-DE" dirty="0" err="1" smtClean="0"/>
              <a:t>Documentation</a:t>
            </a:r>
            <a:endParaRPr lang="de-DE" dirty="0" smtClean="0"/>
          </a:p>
          <a:p>
            <a:pPr marL="1009650" lvl="2" indent="-285750">
              <a:buFont typeface="Arial"/>
              <a:buChar char="•"/>
            </a:pPr>
            <a:r>
              <a:rPr lang="de-DE" dirty="0" smtClean="0"/>
              <a:t>Graphics</a:t>
            </a:r>
          </a:p>
          <a:p>
            <a:pPr marL="1009650" lvl="2" indent="-285750">
              <a:buFont typeface="Arial"/>
              <a:buChar char="•"/>
            </a:pPr>
            <a:r>
              <a:rPr lang="de-DE" dirty="0" smtClean="0"/>
              <a:t>Optional </a:t>
            </a:r>
            <a:r>
              <a:rPr lang="de-DE" dirty="0" err="1" smtClean="0"/>
              <a:t>binaries</a:t>
            </a:r>
            <a:endParaRPr lang="de-DE" dirty="0" smtClean="0"/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Copy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plug-in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plugins</a:t>
            </a:r>
            <a:r>
              <a:rPr lang="de-DE" dirty="0" smtClean="0"/>
              <a:t> </a:t>
            </a:r>
            <a:r>
              <a:rPr lang="de-DE" dirty="0" err="1" smtClean="0"/>
              <a:t>directory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KNIME </a:t>
            </a:r>
            <a:r>
              <a:rPr lang="de-DE" dirty="0" err="1" smtClean="0"/>
              <a:t>installation</a:t>
            </a:r>
            <a:endParaRPr lang="de-DE" dirty="0" smtClean="0"/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binaries</a:t>
            </a:r>
            <a:r>
              <a:rPr lang="de-DE" dirty="0" smtClean="0"/>
              <a:t> </a:t>
            </a:r>
            <a:r>
              <a:rPr lang="de-DE" dirty="0" err="1" smtClean="0"/>
              <a:t>included</a:t>
            </a:r>
            <a:r>
              <a:rPr lang="de-DE" dirty="0" smtClean="0"/>
              <a:t>,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in </a:t>
            </a:r>
            <a:r>
              <a:rPr lang="de-DE" dirty="0" err="1" smtClean="0"/>
              <a:t>preferences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Workflows in KNIME with SeqAn, September 5, 2012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409804888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Custom Nodes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Issue:</a:t>
            </a:r>
            <a:br>
              <a:rPr lang="de-DE" smtClean="0"/>
            </a:b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smtClean="0"/>
              <a:t>We want to extract some statistics from the FASTQ file.</a:t>
            </a:r>
          </a:p>
          <a:p>
            <a:endParaRPr lang="de-DE" smtClean="0"/>
          </a:p>
          <a:p>
            <a:r>
              <a:rPr lang="de-DE" smtClean="0"/>
              <a:t>There‘s no node for this.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smtClean="0"/>
              <a:t>Solution: New Node</a:t>
            </a:r>
            <a:br>
              <a:rPr lang="de-DE" smtClean="0"/>
            </a:br>
            <a:r>
              <a:rPr lang="de-DE" smtClean="0"/>
              <a:t>FASTQ Read Statistics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dirty="0" smtClean="0"/>
              <a:t>Small </a:t>
            </a:r>
            <a:r>
              <a:rPr lang="de-DE" dirty="0" err="1" smtClean="0"/>
              <a:t>SeqAn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endParaRPr lang="de-DE" dirty="0" smtClean="0"/>
          </a:p>
          <a:p>
            <a:pPr lvl="1"/>
            <a:r>
              <a:rPr lang="de-DE" dirty="0" smtClean="0"/>
              <a:t>Input</a:t>
            </a:r>
          </a:p>
          <a:p>
            <a:pPr lvl="2"/>
            <a:r>
              <a:rPr lang="de-DE" dirty="0" smtClean="0"/>
              <a:t>FASTQ </a:t>
            </a:r>
            <a:r>
              <a:rPr lang="de-DE" dirty="0" err="1" smtClean="0"/>
              <a:t>file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Illumina</a:t>
            </a:r>
            <a:r>
              <a:rPr lang="de-DE" dirty="0" smtClean="0"/>
              <a:t> Reads</a:t>
            </a:r>
          </a:p>
          <a:p>
            <a:pPr lvl="1"/>
            <a:r>
              <a:rPr lang="de-DE" dirty="0" smtClean="0"/>
              <a:t>Output</a:t>
            </a:r>
          </a:p>
          <a:p>
            <a:pPr lvl="2"/>
            <a:r>
              <a:rPr lang="de-DE" dirty="0" smtClean="0"/>
              <a:t>TSV </a:t>
            </a:r>
            <a:r>
              <a:rPr lang="de-DE" dirty="0" err="1" smtClean="0"/>
              <a:t>file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statistics</a:t>
            </a:r>
            <a:endParaRPr lang="de-DE" dirty="0" smtClean="0"/>
          </a:p>
          <a:p>
            <a:pPr lvl="1"/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position</a:t>
            </a:r>
            <a:r>
              <a:rPr lang="de-DE" dirty="0" smtClean="0"/>
              <a:t>, </a:t>
            </a:r>
            <a:r>
              <a:rPr lang="de-DE" dirty="0" err="1" smtClean="0"/>
              <a:t>compute</a:t>
            </a:r>
            <a:r>
              <a:rPr lang="de-DE" dirty="0" smtClean="0"/>
              <a:t> </a:t>
            </a:r>
            <a:r>
              <a:rPr lang="de-DE" dirty="0" err="1" smtClean="0"/>
              <a:t>statistics</a:t>
            </a:r>
            <a:r>
              <a:rPr lang="de-DE" dirty="0" smtClean="0"/>
              <a:t> on </a:t>
            </a:r>
            <a:r>
              <a:rPr lang="de-DE" dirty="0" err="1" smtClean="0"/>
              <a:t>qualities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(</a:t>
            </a:r>
            <a:r>
              <a:rPr lang="de-DE" dirty="0" err="1" smtClean="0"/>
              <a:t>mean</a:t>
            </a:r>
            <a:r>
              <a:rPr lang="de-DE" dirty="0" smtClean="0"/>
              <a:t>, median, ...)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nucleotide</a:t>
            </a:r>
            <a:r>
              <a:rPr lang="de-DE" dirty="0" smtClean="0"/>
              <a:t> </a:t>
            </a:r>
            <a:r>
              <a:rPr lang="de-DE" dirty="0" err="1" smtClean="0"/>
              <a:t>content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(</a:t>
            </a:r>
            <a:r>
              <a:rPr lang="de-DE" dirty="0" err="1" smtClean="0"/>
              <a:t>percentage</a:t>
            </a:r>
            <a:r>
              <a:rPr lang="de-DE" dirty="0" smtClean="0"/>
              <a:t> C, G, A, T, N).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Workflows in KNIME with SeqAn, September 5, 2012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6582101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Write Custom Nodes...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Workflows in KNIME with SeqAn, September 5, 2012</a:t>
            </a:r>
            <a:endParaRPr lang="de-DE" dirty="0" smtClean="0"/>
          </a:p>
        </p:txBody>
      </p:sp>
      <p:grpSp>
        <p:nvGrpSpPr>
          <p:cNvPr id="3" name="Group 2"/>
          <p:cNvGrpSpPr/>
          <p:nvPr/>
        </p:nvGrpSpPr>
        <p:grpSpPr>
          <a:xfrm>
            <a:off x="348070" y="2013186"/>
            <a:ext cx="714963" cy="714963"/>
            <a:chOff x="348070" y="2013186"/>
            <a:chExt cx="714963" cy="714963"/>
          </a:xfrm>
        </p:grpSpPr>
        <p:sp>
          <p:nvSpPr>
            <p:cNvPr id="7" name="Rounded Rectangle 6"/>
            <p:cNvSpPr/>
            <p:nvPr/>
          </p:nvSpPr>
          <p:spPr bwMode="auto">
            <a:xfrm>
              <a:off x="348070" y="2013186"/>
              <a:ext cx="714963" cy="714963"/>
            </a:xfrm>
            <a:prstGeom prst="roundRect">
              <a:avLst/>
            </a:prstGeom>
            <a:solidFill>
              <a:srgbClr val="FFCC00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5" name="Picture 4" descr="seqan_logo.ai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181" y="2191926"/>
              <a:ext cx="539188" cy="357481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1224840" y="1695216"/>
            <a:ext cx="714963" cy="714963"/>
            <a:chOff x="1224840" y="1695216"/>
            <a:chExt cx="714963" cy="714963"/>
          </a:xfrm>
        </p:grpSpPr>
        <p:sp>
          <p:nvSpPr>
            <p:cNvPr id="8" name="Rounded Rectangle 7"/>
            <p:cNvSpPr/>
            <p:nvPr/>
          </p:nvSpPr>
          <p:spPr bwMode="auto">
            <a:xfrm>
              <a:off x="1224840" y="1695216"/>
              <a:ext cx="714963" cy="71496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9" name="Picture 8" descr="seqan_logo.ai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5951" y="1873956"/>
              <a:ext cx="539188" cy="357481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1356540" y="2570108"/>
            <a:ext cx="714963" cy="714963"/>
            <a:chOff x="1356540" y="2570108"/>
            <a:chExt cx="714963" cy="714963"/>
          </a:xfrm>
        </p:grpSpPr>
        <p:sp>
          <p:nvSpPr>
            <p:cNvPr id="10" name="Rounded Rectangle 9"/>
            <p:cNvSpPr/>
            <p:nvPr/>
          </p:nvSpPr>
          <p:spPr bwMode="auto">
            <a:xfrm>
              <a:off x="1356540" y="2570108"/>
              <a:ext cx="714963" cy="714963"/>
            </a:xfrm>
            <a:prstGeom prst="roundRect">
              <a:avLst/>
            </a:prstGeom>
            <a:solidFill>
              <a:srgbClr val="C899FF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1" name="Picture 10" descr="seqan_logo.ai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651" y="2748848"/>
              <a:ext cx="539188" cy="357481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 rot="16200000">
            <a:off x="-337032" y="3869001"/>
            <a:ext cx="2123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onaco"/>
                <a:cs typeface="Monaco"/>
              </a:rPr>
              <a:t>./tool --write-</a:t>
            </a:r>
            <a:r>
              <a:rPr lang="en-US" sz="1400" dirty="0" err="1" smtClean="0">
                <a:latin typeface="Monaco"/>
                <a:cs typeface="Monaco"/>
              </a:rPr>
              <a:t>ctd</a:t>
            </a:r>
            <a:endParaRPr lang="en-US" sz="1400" dirty="0" smtClean="0">
              <a:latin typeface="Monaco"/>
              <a:cs typeface="Monaco"/>
            </a:endParaRPr>
          </a:p>
        </p:txBody>
      </p:sp>
      <p:cxnSp>
        <p:nvCxnSpPr>
          <p:cNvPr id="16" name="Straight Arrow Connector 15"/>
          <p:cNvCxnSpPr/>
          <p:nvPr/>
        </p:nvCxnSpPr>
        <p:spPr bwMode="auto">
          <a:xfrm>
            <a:off x="940736" y="3087509"/>
            <a:ext cx="0" cy="1889011"/>
          </a:xfrm>
          <a:prstGeom prst="straightConnector1">
            <a:avLst/>
          </a:prstGeom>
          <a:ln>
            <a:prstDash val="dash"/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500471" y="4752617"/>
            <a:ext cx="1531529" cy="1644419"/>
            <a:chOff x="6238992" y="1572918"/>
            <a:chExt cx="1531529" cy="1644419"/>
          </a:xfrm>
        </p:grpSpPr>
        <p:sp>
          <p:nvSpPr>
            <p:cNvPr id="17" name="Snip and Round Single Corner Rectangle 16"/>
            <p:cNvSpPr/>
            <p:nvPr/>
          </p:nvSpPr>
          <p:spPr bwMode="auto">
            <a:xfrm>
              <a:off x="7102595" y="2474152"/>
              <a:ext cx="667926" cy="743185"/>
            </a:xfrm>
            <a:prstGeom prst="snipRoundRect">
              <a:avLst/>
            </a:prstGeom>
            <a:solidFill>
              <a:srgbClr val="C899FF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Monaco"/>
                  <a:cs typeface="Monaco"/>
                </a:rPr>
                <a:t>CTD</a:t>
              </a:r>
            </a:p>
          </p:txBody>
        </p:sp>
        <p:sp>
          <p:nvSpPr>
            <p:cNvPr id="21" name="Snip and Round Single Corner Rectangle 20"/>
            <p:cNvSpPr/>
            <p:nvPr/>
          </p:nvSpPr>
          <p:spPr bwMode="auto">
            <a:xfrm>
              <a:off x="7029216" y="1572918"/>
              <a:ext cx="667926" cy="743185"/>
            </a:xfrm>
            <a:prstGeom prst="snip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Monaco"/>
                  <a:cs typeface="Monaco"/>
                </a:rPr>
                <a:t>CTD</a:t>
              </a:r>
            </a:p>
          </p:txBody>
        </p:sp>
        <p:sp>
          <p:nvSpPr>
            <p:cNvPr id="22" name="Snip and Round Single Corner Rectangle 21"/>
            <p:cNvSpPr/>
            <p:nvPr/>
          </p:nvSpPr>
          <p:spPr bwMode="auto">
            <a:xfrm>
              <a:off x="6238992" y="2090330"/>
              <a:ext cx="667926" cy="743185"/>
            </a:xfrm>
            <a:prstGeom prst="snipRoundRect">
              <a:avLst/>
            </a:prstGeom>
            <a:solidFill>
              <a:srgbClr val="FFCC00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Monaco"/>
                  <a:cs typeface="Monaco"/>
                </a:rPr>
                <a:t>CTD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668060" y="3080103"/>
            <a:ext cx="1544461" cy="1544461"/>
            <a:chOff x="713787" y="702027"/>
            <a:chExt cx="1544461" cy="1544461"/>
          </a:xfrm>
        </p:grpSpPr>
        <p:sp>
          <p:nvSpPr>
            <p:cNvPr id="31" name="Shape 30"/>
            <p:cNvSpPr/>
            <p:nvPr/>
          </p:nvSpPr>
          <p:spPr>
            <a:xfrm>
              <a:off x="713787" y="702027"/>
              <a:ext cx="1544461" cy="1544461"/>
            </a:xfrm>
            <a:prstGeom prst="gear9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Shape 4"/>
            <p:cNvSpPr/>
            <p:nvPr/>
          </p:nvSpPr>
          <p:spPr>
            <a:xfrm>
              <a:off x="1024292" y="1063810"/>
              <a:ext cx="923451" cy="7938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kern="1200" dirty="0" smtClean="0">
                  <a:solidFill>
                    <a:srgbClr val="000000"/>
                  </a:solidFill>
                </a:rPr>
                <a:t>Node Generator</a:t>
              </a:r>
              <a:endParaRPr lang="en-US" sz="1500" kern="12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33" name="Straight Arrow Connector 32"/>
          <p:cNvCxnSpPr/>
          <p:nvPr/>
        </p:nvCxnSpPr>
        <p:spPr bwMode="auto">
          <a:xfrm>
            <a:off x="2276589" y="2464742"/>
            <a:ext cx="1458148" cy="81844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 bwMode="auto">
          <a:xfrm flipV="1">
            <a:off x="2389477" y="4423365"/>
            <a:ext cx="1347141" cy="95767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 bwMode="auto">
          <a:xfrm>
            <a:off x="5335878" y="3877735"/>
            <a:ext cx="1851377" cy="2195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8813" y="3708301"/>
            <a:ext cx="689187" cy="69210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3857" y="2953929"/>
            <a:ext cx="1959776" cy="733302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 bwMode="auto">
          <a:xfrm>
            <a:off x="340551" y="2015074"/>
            <a:ext cx="714963" cy="714963"/>
          </a:xfrm>
          <a:prstGeom prst="roundRect">
            <a:avLst/>
          </a:prstGeom>
          <a:solidFill>
            <a:srgbClr val="FFCC00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spc="50" normalizeH="0" baseline="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rial" charset="0"/>
              </a:rPr>
              <a:t>Cool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rial" charset="0"/>
              </a:rPr>
              <a:t>App</a:t>
            </a:r>
            <a:endParaRPr kumimoji="0" lang="en-US" sz="2000" b="1" i="0" u="none" strike="noStrike" spc="50" normalizeH="0" baseline="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Arial" charset="0"/>
            </a:endParaRPr>
          </a:p>
        </p:txBody>
      </p:sp>
      <p:sp>
        <p:nvSpPr>
          <p:cNvPr id="28" name="Rounded Rectangle 27"/>
          <p:cNvSpPr/>
          <p:nvPr/>
        </p:nvSpPr>
        <p:spPr bwMode="auto">
          <a:xfrm>
            <a:off x="1217321" y="1697104"/>
            <a:ext cx="714963" cy="71496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Fancy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App</a:t>
            </a:r>
            <a:endParaRPr kumimoji="0" lang="en-US" sz="1800" b="1" i="0" u="none" strike="noStrike" normalizeH="0" baseline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34" name="Rounded Rectangle 33"/>
          <p:cNvSpPr/>
          <p:nvPr/>
        </p:nvSpPr>
        <p:spPr bwMode="auto">
          <a:xfrm>
            <a:off x="1349021" y="2571996"/>
            <a:ext cx="714963" cy="714963"/>
          </a:xfrm>
          <a:prstGeom prst="roundRect">
            <a:avLst/>
          </a:prstGeom>
          <a:solidFill>
            <a:srgbClr val="C899FF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normalizeH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charset="0"/>
              </a:rPr>
              <a:t>Great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normalizeH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charset="0"/>
              </a:rPr>
              <a:t>App</a:t>
            </a:r>
          </a:p>
        </p:txBody>
      </p:sp>
      <p:sp>
        <p:nvSpPr>
          <p:cNvPr id="20" name="Rounded Rectangular Callout 19"/>
          <p:cNvSpPr/>
          <p:nvPr/>
        </p:nvSpPr>
        <p:spPr bwMode="auto">
          <a:xfrm>
            <a:off x="3047999" y="1486371"/>
            <a:ext cx="3245557" cy="733778"/>
          </a:xfrm>
          <a:prstGeom prst="wedgeRoundRectCallout">
            <a:avLst>
              <a:gd name="adj1" fmla="val -78237"/>
              <a:gd name="adj2" fmla="val 34743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/>
              <a:t>Can be any kind </a:t>
            </a:r>
            <a:r>
              <a:rPr lang="en-US" dirty="0" smtClean="0"/>
              <a:t>of command</a:t>
            </a:r>
            <a:br>
              <a:rPr lang="en-US" dirty="0" smtClean="0"/>
            </a:br>
            <a:r>
              <a:rPr lang="en-US" dirty="0" smtClean="0"/>
              <a:t>line program </a:t>
            </a:r>
            <a:r>
              <a:rPr lang="en-US" dirty="0"/>
              <a:t>in any language!</a:t>
            </a:r>
          </a:p>
          <a:p>
            <a:pPr eaLnBrk="0" hangingPunc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28736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5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5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File-based vs. Table-based nodes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600" dirty="0" err="1" smtClean="0"/>
              <a:t>Originally</a:t>
            </a:r>
            <a:r>
              <a:rPr lang="de-DE" sz="1600" dirty="0" smtClean="0"/>
              <a:t>, KNIME </a:t>
            </a:r>
            <a:r>
              <a:rPr lang="de-DE" sz="1600" dirty="0" err="1" smtClean="0"/>
              <a:t>is</a:t>
            </a:r>
            <a:r>
              <a:rPr lang="de-DE" sz="1600" dirty="0" smtClean="0"/>
              <a:t> </a:t>
            </a:r>
            <a:r>
              <a:rPr lang="de-DE" sz="1600" dirty="0" err="1" smtClean="0"/>
              <a:t>designed</a:t>
            </a:r>
            <a:r>
              <a:rPr lang="de-DE" sz="1600" dirty="0" smtClean="0"/>
              <a:t> </a:t>
            </a:r>
            <a:r>
              <a:rPr lang="de-DE" sz="1600" dirty="0" err="1" smtClean="0"/>
              <a:t>for</a:t>
            </a:r>
            <a:r>
              <a:rPr lang="de-DE" sz="1600" dirty="0" smtClean="0"/>
              <a:t> </a:t>
            </a:r>
            <a:r>
              <a:rPr lang="de-DE" sz="1600" dirty="0" err="1" smtClean="0"/>
              <a:t>statistical</a:t>
            </a:r>
            <a:r>
              <a:rPr lang="de-DE" sz="1600" dirty="0" smtClean="0"/>
              <a:t> </a:t>
            </a:r>
            <a:r>
              <a:rPr lang="de-DE" sz="1600" dirty="0" err="1" smtClean="0"/>
              <a:t>data</a:t>
            </a:r>
            <a:r>
              <a:rPr lang="de-DE" sz="1600" dirty="0" smtClean="0"/>
              <a:t> </a:t>
            </a:r>
            <a:r>
              <a:rPr lang="de-DE" sz="1600" dirty="0" err="1" smtClean="0"/>
              <a:t>from</a:t>
            </a:r>
            <a:r>
              <a:rPr lang="de-DE" sz="1600" dirty="0" smtClean="0"/>
              <a:t> </a:t>
            </a:r>
            <a:r>
              <a:rPr lang="de-DE" sz="1600" dirty="0" err="1" smtClean="0"/>
              <a:t>finance</a:t>
            </a:r>
            <a:r>
              <a:rPr lang="de-DE" sz="1600" dirty="0" smtClean="0"/>
              <a:t>, </a:t>
            </a:r>
            <a:r>
              <a:rPr lang="de-DE" sz="1600" dirty="0" err="1" smtClean="0"/>
              <a:t>biomedical</a:t>
            </a:r>
            <a:r>
              <a:rPr lang="de-DE" sz="1600" dirty="0" smtClean="0"/>
              <a:t>, </a:t>
            </a:r>
            <a:r>
              <a:rPr lang="de-DE" sz="1600" dirty="0" err="1" smtClean="0"/>
              <a:t>and</a:t>
            </a:r>
            <a:r>
              <a:rPr lang="de-DE" sz="1600" dirty="0" smtClean="0"/>
              <a:t> </a:t>
            </a:r>
            <a:r>
              <a:rPr lang="de-DE" sz="1600" dirty="0" err="1" smtClean="0"/>
              <a:t>chemical</a:t>
            </a:r>
            <a:r>
              <a:rPr lang="de-DE" sz="1600" dirty="0" smtClean="0"/>
              <a:t> </a:t>
            </a:r>
            <a:r>
              <a:rPr lang="de-DE" sz="1600" dirty="0" err="1" smtClean="0"/>
              <a:t>applications</a:t>
            </a:r>
            <a:r>
              <a:rPr lang="de-DE" sz="1600" dirty="0" smtClean="0"/>
              <a:t> (</a:t>
            </a:r>
            <a:r>
              <a:rPr lang="de-DE" sz="1600" dirty="0" err="1" smtClean="0"/>
              <a:t>less</a:t>
            </a:r>
            <a:r>
              <a:rPr lang="de-DE" sz="1600" dirty="0" smtClean="0"/>
              <a:t> </a:t>
            </a:r>
            <a:r>
              <a:rPr lang="de-DE" sz="1600" dirty="0" err="1" smtClean="0"/>
              <a:t>than</a:t>
            </a:r>
            <a:r>
              <a:rPr lang="de-DE" sz="1600" dirty="0" smtClean="0"/>
              <a:t> 100MBs </a:t>
            </a:r>
            <a:r>
              <a:rPr lang="de-DE" sz="1600" dirty="0" err="1" smtClean="0"/>
              <a:t>of</a:t>
            </a:r>
            <a:r>
              <a:rPr lang="de-DE" sz="1600" dirty="0" smtClean="0"/>
              <a:t> </a:t>
            </a:r>
            <a:r>
              <a:rPr lang="de-DE" sz="1600" dirty="0" err="1" smtClean="0"/>
              <a:t>data</a:t>
            </a:r>
            <a:r>
              <a:rPr lang="de-DE" sz="1600" dirty="0" smtClean="0"/>
              <a:t>).</a:t>
            </a:r>
          </a:p>
          <a:p>
            <a:r>
              <a:rPr lang="de-DE" sz="1600" dirty="0" smtClean="0"/>
              <a:t>Data </a:t>
            </a:r>
            <a:r>
              <a:rPr lang="de-DE" sz="1600" dirty="0" err="1" smtClean="0"/>
              <a:t>is</a:t>
            </a:r>
            <a:r>
              <a:rPr lang="de-DE" sz="1600" dirty="0" smtClean="0"/>
              <a:t> </a:t>
            </a:r>
            <a:r>
              <a:rPr lang="de-DE" sz="1600" dirty="0" err="1" smtClean="0"/>
              <a:t>stored</a:t>
            </a:r>
            <a:r>
              <a:rPr lang="de-DE" sz="1600" dirty="0" smtClean="0"/>
              <a:t> in </a:t>
            </a:r>
            <a:r>
              <a:rPr lang="de-DE" sz="1600" dirty="0" err="1" smtClean="0"/>
              <a:t>tables</a:t>
            </a:r>
            <a:r>
              <a:rPr lang="de-DE" sz="1600" dirty="0" smtClean="0"/>
              <a:t> </a:t>
            </a:r>
            <a:r>
              <a:rPr lang="de-DE" sz="1600" dirty="0" err="1" smtClean="0"/>
              <a:t>and</a:t>
            </a:r>
            <a:r>
              <a:rPr lang="de-DE" sz="1600" dirty="0" smtClean="0"/>
              <a:t> </a:t>
            </a:r>
            <a:r>
              <a:rPr lang="de-DE" sz="1600" dirty="0" err="1" smtClean="0"/>
              <a:t>processed</a:t>
            </a:r>
            <a:r>
              <a:rPr lang="de-DE" sz="1600" dirty="0" smtClean="0"/>
              <a:t> in Java.</a:t>
            </a:r>
          </a:p>
          <a:p>
            <a:endParaRPr lang="de-DE" sz="1050" dirty="0" smtClean="0"/>
          </a:p>
          <a:p>
            <a:r>
              <a:rPr lang="de-DE" sz="1600" dirty="0" err="1" smtClean="0"/>
              <a:t>For</a:t>
            </a:r>
            <a:r>
              <a:rPr lang="de-DE" sz="1600" dirty="0" smtClean="0"/>
              <a:t> NGS </a:t>
            </a:r>
            <a:r>
              <a:rPr lang="de-DE" sz="1600" dirty="0" err="1" smtClean="0"/>
              <a:t>data</a:t>
            </a:r>
            <a:r>
              <a:rPr lang="de-DE" sz="1600" dirty="0" smtClean="0"/>
              <a:t>, </a:t>
            </a:r>
            <a:r>
              <a:rPr lang="de-DE" sz="1600" dirty="0" err="1" smtClean="0"/>
              <a:t>we</a:t>
            </a:r>
            <a:r>
              <a:rPr lang="de-DE" sz="1600" dirty="0" smtClean="0"/>
              <a:t> </a:t>
            </a:r>
            <a:r>
              <a:rPr lang="de-DE" sz="1600" dirty="0" err="1" smtClean="0"/>
              <a:t>would</a:t>
            </a:r>
            <a:r>
              <a:rPr lang="de-DE" sz="1600" dirty="0" smtClean="0"/>
              <a:t> </a:t>
            </a:r>
            <a:r>
              <a:rPr lang="de-DE" sz="1600" dirty="0" err="1" smtClean="0"/>
              <a:t>like</a:t>
            </a:r>
            <a:r>
              <a:rPr lang="de-DE" sz="1600" dirty="0" smtClean="0"/>
              <a:t> </a:t>
            </a:r>
            <a:r>
              <a:rPr lang="de-DE" sz="1600" dirty="0" err="1" smtClean="0"/>
              <a:t>to</a:t>
            </a:r>
            <a:r>
              <a:rPr lang="de-DE" sz="1600" dirty="0" smtClean="0"/>
              <a:t> </a:t>
            </a:r>
            <a:r>
              <a:rPr lang="de-DE" sz="1600" dirty="0" err="1" smtClean="0"/>
              <a:t>be</a:t>
            </a:r>
            <a:r>
              <a:rPr lang="de-DE" sz="1600" dirty="0" smtClean="0"/>
              <a:t> </a:t>
            </a:r>
            <a:r>
              <a:rPr lang="de-DE" sz="1600" dirty="0" err="1" smtClean="0"/>
              <a:t>able</a:t>
            </a:r>
            <a:r>
              <a:rPr lang="de-DE" sz="1600" dirty="0" smtClean="0"/>
              <a:t> </a:t>
            </a:r>
            <a:r>
              <a:rPr lang="de-DE" sz="1600" dirty="0" err="1" smtClean="0"/>
              <a:t>to</a:t>
            </a:r>
            <a:r>
              <a:rPr lang="de-DE" sz="1600" dirty="0" smtClean="0"/>
              <a:t> </a:t>
            </a:r>
            <a:r>
              <a:rPr lang="de-DE" sz="1600" dirty="0" err="1" smtClean="0"/>
              <a:t>process</a:t>
            </a:r>
            <a:r>
              <a:rPr lang="de-DE" sz="1600" dirty="0" smtClean="0"/>
              <a:t> 100GBs </a:t>
            </a:r>
            <a:r>
              <a:rPr lang="de-DE" sz="1600" dirty="0" err="1" smtClean="0"/>
              <a:t>of</a:t>
            </a:r>
            <a:r>
              <a:rPr lang="de-DE" sz="1600" dirty="0" smtClean="0"/>
              <a:t> </a:t>
            </a:r>
            <a:r>
              <a:rPr lang="de-DE" sz="1600" dirty="0" err="1" smtClean="0"/>
              <a:t>data</a:t>
            </a:r>
            <a:r>
              <a:rPr lang="de-DE" sz="1600" dirty="0" smtClean="0"/>
              <a:t> </a:t>
            </a:r>
            <a:r>
              <a:rPr lang="de-DE" sz="1600" dirty="0" err="1" smtClean="0"/>
              <a:t>and</a:t>
            </a:r>
            <a:r>
              <a:rPr lang="de-DE" sz="1600" dirty="0" smtClean="0"/>
              <a:t> not </a:t>
            </a:r>
            <a:r>
              <a:rPr lang="de-DE" sz="1600" dirty="0" err="1" smtClean="0"/>
              <a:t>be</a:t>
            </a:r>
            <a:r>
              <a:rPr lang="de-DE" sz="1600" dirty="0" smtClean="0"/>
              <a:t> limited </a:t>
            </a:r>
            <a:r>
              <a:rPr lang="de-DE" sz="1600" dirty="0" err="1" smtClean="0"/>
              <a:t>to</a:t>
            </a:r>
            <a:r>
              <a:rPr lang="de-DE" sz="1600" dirty="0" smtClean="0"/>
              <a:t> Java but also </a:t>
            </a:r>
            <a:r>
              <a:rPr lang="de-DE" sz="1600" dirty="0" err="1" smtClean="0"/>
              <a:t>use</a:t>
            </a:r>
            <a:r>
              <a:rPr lang="de-DE" sz="1600" dirty="0" smtClean="0"/>
              <a:t> C/C++ (</a:t>
            </a:r>
            <a:r>
              <a:rPr lang="de-DE" sz="1600" dirty="0" err="1" smtClean="0"/>
              <a:t>or</a:t>
            </a:r>
            <a:r>
              <a:rPr lang="de-DE" sz="1600" dirty="0" smtClean="0"/>
              <a:t> </a:t>
            </a:r>
            <a:r>
              <a:rPr lang="de-DE" sz="1600" dirty="0" err="1" smtClean="0"/>
              <a:t>virtually</a:t>
            </a:r>
            <a:r>
              <a:rPr lang="de-DE" sz="1600" dirty="0" smtClean="0"/>
              <a:t> </a:t>
            </a:r>
            <a:r>
              <a:rPr lang="de-DE" sz="1600" dirty="0" err="1" smtClean="0"/>
              <a:t>any</a:t>
            </a:r>
            <a:r>
              <a:rPr lang="de-DE" sz="1600" dirty="0" smtClean="0"/>
              <a:t> </a:t>
            </a:r>
            <a:r>
              <a:rPr lang="de-DE" sz="1600" dirty="0" err="1" smtClean="0"/>
              <a:t>command</a:t>
            </a:r>
            <a:r>
              <a:rPr lang="de-DE" sz="1600" dirty="0" smtClean="0"/>
              <a:t> </a:t>
            </a:r>
            <a:r>
              <a:rPr lang="de-DE" sz="1600" dirty="0" err="1" smtClean="0"/>
              <a:t>line</a:t>
            </a:r>
            <a:r>
              <a:rPr lang="de-DE" sz="1600" dirty="0" smtClean="0"/>
              <a:t>) </a:t>
            </a:r>
            <a:r>
              <a:rPr lang="de-DE" sz="1600" dirty="0" err="1" smtClean="0"/>
              <a:t>tool</a:t>
            </a:r>
            <a:r>
              <a:rPr lang="de-DE" sz="1600" dirty="0" smtClean="0"/>
              <a:t>.</a:t>
            </a:r>
          </a:p>
          <a:p>
            <a:r>
              <a:rPr lang="de-DE" sz="1600" dirty="0" smtClean="0"/>
              <a:t>Data </a:t>
            </a:r>
            <a:r>
              <a:rPr lang="de-DE" sz="1600" dirty="0" err="1" smtClean="0"/>
              <a:t>should</a:t>
            </a:r>
            <a:r>
              <a:rPr lang="de-DE" sz="1600" dirty="0" smtClean="0"/>
              <a:t> </a:t>
            </a:r>
            <a:r>
              <a:rPr lang="de-DE" sz="1600" dirty="0" err="1" smtClean="0"/>
              <a:t>stay</a:t>
            </a:r>
            <a:r>
              <a:rPr lang="de-DE" sz="1600" dirty="0" smtClean="0"/>
              <a:t> in </a:t>
            </a:r>
            <a:r>
              <a:rPr lang="de-DE" sz="1600" dirty="0" err="1" smtClean="0"/>
              <a:t>files</a:t>
            </a:r>
            <a:r>
              <a:rPr lang="de-DE" sz="1600" dirty="0" smtClean="0"/>
              <a:t>. Primary </a:t>
            </a:r>
            <a:r>
              <a:rPr lang="de-DE" sz="1600" dirty="0" err="1" smtClean="0"/>
              <a:t>data</a:t>
            </a:r>
            <a:r>
              <a:rPr lang="de-DE" sz="1600" dirty="0" smtClean="0"/>
              <a:t> </a:t>
            </a:r>
            <a:r>
              <a:rPr lang="de-DE" sz="1600" dirty="0" err="1" smtClean="0"/>
              <a:t>analysis</a:t>
            </a:r>
            <a:r>
              <a:rPr lang="de-DE" sz="1600" dirty="0" smtClean="0"/>
              <a:t> </a:t>
            </a:r>
            <a:r>
              <a:rPr lang="de-DE" sz="1600" dirty="0" err="1" smtClean="0"/>
              <a:t>works</a:t>
            </a:r>
            <a:r>
              <a:rPr lang="de-DE" sz="1600" dirty="0" smtClean="0"/>
              <a:t> on </a:t>
            </a:r>
            <a:r>
              <a:rPr lang="de-DE" sz="1600" dirty="0" err="1" smtClean="0"/>
              <a:t>plain</a:t>
            </a:r>
            <a:r>
              <a:rPr lang="de-DE" sz="1600" dirty="0" smtClean="0"/>
              <a:t> </a:t>
            </a:r>
            <a:r>
              <a:rPr lang="de-DE" sz="1600" dirty="0" err="1" smtClean="0"/>
              <a:t>files</a:t>
            </a:r>
            <a:r>
              <a:rPr lang="de-DE" sz="1600" dirty="0" smtClean="0"/>
              <a:t>, </a:t>
            </a:r>
            <a:r>
              <a:rPr lang="de-DE" sz="1600" dirty="0" err="1" smtClean="0"/>
              <a:t>without</a:t>
            </a:r>
            <a:r>
              <a:rPr lang="de-DE" sz="1600" dirty="0" smtClean="0"/>
              <a:t> </a:t>
            </a:r>
            <a:r>
              <a:rPr lang="de-DE" sz="1600" dirty="0" err="1" smtClean="0"/>
              <a:t>any</a:t>
            </a:r>
            <a:r>
              <a:rPr lang="de-DE" sz="1600" dirty="0" smtClean="0"/>
              <a:t> </a:t>
            </a:r>
            <a:r>
              <a:rPr lang="de-DE" sz="1600" dirty="0" err="1" smtClean="0"/>
              <a:t>enforcement</a:t>
            </a:r>
            <a:r>
              <a:rPr lang="de-DE" sz="1600" dirty="0" smtClean="0"/>
              <a:t> </a:t>
            </a:r>
            <a:r>
              <a:rPr lang="de-DE" sz="1600" dirty="0" err="1" smtClean="0"/>
              <a:t>of</a:t>
            </a:r>
            <a:r>
              <a:rPr lang="de-DE" sz="1600" dirty="0" smtClean="0"/>
              <a:t> </a:t>
            </a:r>
            <a:r>
              <a:rPr lang="de-DE" sz="1600" dirty="0" err="1" smtClean="0"/>
              <a:t>abstractions</a:t>
            </a:r>
            <a:r>
              <a:rPr lang="de-DE" sz="1600" dirty="0" smtClean="0"/>
              <a:t>, </a:t>
            </a:r>
            <a:r>
              <a:rPr lang="de-DE" sz="1600" dirty="0" err="1" smtClean="0"/>
              <a:t>yielding</a:t>
            </a:r>
            <a:r>
              <a:rPr lang="de-DE" sz="1600" dirty="0" smtClean="0"/>
              <a:t> 100MBs </a:t>
            </a:r>
            <a:r>
              <a:rPr lang="de-DE" sz="1600" dirty="0" err="1" smtClean="0"/>
              <a:t>of</a:t>
            </a:r>
            <a:r>
              <a:rPr lang="de-DE" sz="1600" dirty="0" smtClean="0"/>
              <a:t> </a:t>
            </a:r>
            <a:r>
              <a:rPr lang="de-DE" sz="1600" dirty="0" err="1" smtClean="0"/>
              <a:t>data</a:t>
            </a:r>
            <a:r>
              <a:rPr lang="de-DE" sz="1600" dirty="0" smtClean="0"/>
              <a:t> </a:t>
            </a:r>
            <a:r>
              <a:rPr lang="de-DE" sz="1600" dirty="0" err="1" smtClean="0"/>
              <a:t>from</a:t>
            </a:r>
            <a:r>
              <a:rPr lang="de-DE" sz="1600" dirty="0" smtClean="0"/>
              <a:t> 100GBs </a:t>
            </a:r>
            <a:r>
              <a:rPr lang="de-DE" sz="1600" dirty="0" err="1" smtClean="0"/>
              <a:t>of</a:t>
            </a:r>
            <a:r>
              <a:rPr lang="de-DE" sz="1600" dirty="0" smtClean="0"/>
              <a:t> </a:t>
            </a:r>
            <a:r>
              <a:rPr lang="de-DE" sz="1600" dirty="0" err="1" smtClean="0"/>
              <a:t>data</a:t>
            </a:r>
            <a:r>
              <a:rPr lang="de-DE" sz="1600" dirty="0" smtClean="0"/>
              <a:t>.</a:t>
            </a:r>
          </a:p>
          <a:p>
            <a:r>
              <a:rPr lang="de-DE" sz="1600" dirty="0" err="1" smtClean="0"/>
              <a:t>Secondary</a:t>
            </a:r>
            <a:r>
              <a:rPr lang="de-DE" sz="1600" dirty="0" smtClean="0"/>
              <a:t> </a:t>
            </a:r>
            <a:r>
              <a:rPr lang="de-DE" sz="1600" dirty="0" err="1" smtClean="0"/>
              <a:t>analysis</a:t>
            </a:r>
            <a:r>
              <a:rPr lang="de-DE" sz="1600" dirty="0" smtClean="0"/>
              <a:t> </a:t>
            </a:r>
            <a:r>
              <a:rPr lang="de-DE" sz="1600" dirty="0" err="1" smtClean="0"/>
              <a:t>of</a:t>
            </a:r>
            <a:r>
              <a:rPr lang="de-DE" sz="1600" dirty="0" smtClean="0"/>
              <a:t> NGS </a:t>
            </a:r>
            <a:r>
              <a:rPr lang="de-DE" sz="1600" dirty="0" err="1" smtClean="0"/>
              <a:t>data</a:t>
            </a:r>
            <a:r>
              <a:rPr lang="de-DE" sz="1600" dirty="0" smtClean="0"/>
              <a:t> </a:t>
            </a:r>
            <a:r>
              <a:rPr lang="de-DE" sz="1600" dirty="0" err="1" smtClean="0"/>
              <a:t>can</a:t>
            </a:r>
            <a:r>
              <a:rPr lang="de-DE" sz="1600" dirty="0" smtClean="0"/>
              <a:t> </a:t>
            </a:r>
            <a:r>
              <a:rPr lang="de-DE" sz="1600" dirty="0" err="1" smtClean="0"/>
              <a:t>then</a:t>
            </a:r>
            <a:r>
              <a:rPr lang="de-DE" sz="1600" dirty="0" smtClean="0"/>
              <a:t> </a:t>
            </a:r>
            <a:r>
              <a:rPr lang="de-DE" sz="1600" dirty="0" err="1" smtClean="0"/>
              <a:t>be</a:t>
            </a:r>
            <a:r>
              <a:rPr lang="de-DE" sz="1600" dirty="0" smtClean="0"/>
              <a:t> in KNIME, </a:t>
            </a:r>
            <a:r>
              <a:rPr lang="de-DE" sz="1600" dirty="0" err="1" smtClean="0"/>
              <a:t>leveraging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de-DE" sz="1600" dirty="0" smtClean="0"/>
              <a:t> large </a:t>
            </a:r>
            <a:r>
              <a:rPr lang="de-DE" sz="1600" dirty="0" err="1" smtClean="0"/>
              <a:t>number</a:t>
            </a:r>
            <a:r>
              <a:rPr lang="de-DE" sz="1600" dirty="0" smtClean="0"/>
              <a:t> </a:t>
            </a:r>
            <a:r>
              <a:rPr lang="de-DE" sz="1600" dirty="0" err="1" smtClean="0"/>
              <a:t>of</a:t>
            </a:r>
            <a:r>
              <a:rPr lang="de-DE" sz="1600" dirty="0" smtClean="0"/>
              <a:t> </a:t>
            </a:r>
            <a:r>
              <a:rPr lang="de-DE" sz="1600" dirty="0" err="1" smtClean="0"/>
              <a:t>existing</a:t>
            </a:r>
            <a:r>
              <a:rPr lang="de-DE" sz="1600" dirty="0" smtClean="0"/>
              <a:t> </a:t>
            </a:r>
            <a:r>
              <a:rPr lang="de-DE" sz="1600" dirty="0" err="1" smtClean="0"/>
              <a:t>nodes</a:t>
            </a:r>
            <a:r>
              <a:rPr lang="de-DE" sz="1600" dirty="0" smtClean="0"/>
              <a:t>.</a:t>
            </a:r>
            <a:endParaRPr lang="de-DE" sz="16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Workflows in KNIME with SeqAn, September 5, 2012</a:t>
            </a:r>
            <a:endParaRPr lang="de-DE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60" y="4993458"/>
            <a:ext cx="8318500" cy="15748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 bwMode="auto">
          <a:xfrm>
            <a:off x="2191927" y="5023561"/>
            <a:ext cx="1270000" cy="1429926"/>
          </a:xfrm>
          <a:prstGeom prst="roundRect">
            <a:avLst/>
          </a:prstGeom>
          <a:noFill/>
          <a:ln w="381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5533411" y="5025449"/>
            <a:ext cx="1270000" cy="1429926"/>
          </a:xfrm>
          <a:prstGeom prst="roundRect">
            <a:avLst/>
          </a:prstGeom>
          <a:noFill/>
          <a:ln w="381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3207925" y="4346223"/>
            <a:ext cx="4948298" cy="451555"/>
          </a:xfrm>
          <a:prstGeom prst="wedgeRoundRectCallout">
            <a:avLst>
              <a:gd name="adj1" fmla="val 11066"/>
              <a:gd name="adj2" fmla="val 80737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 smtClean="0"/>
              <a:t>Conversion nodes available for many file types.</a:t>
            </a:r>
          </a:p>
        </p:txBody>
      </p:sp>
    </p:spTree>
    <p:extLst>
      <p:ext uri="{BB962C8B-B14F-4D97-AF65-F5344CB8AC3E}">
        <p14:creationId xmlns:p14="http://schemas.microsoft.com/office/powerpoint/2010/main" val="240231107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FU_Standard-Vorlage_B">
  <a:themeElements>
    <a:clrScheme name="FU_Standard-Vorlage_B 1">
      <a:dk1>
        <a:srgbClr val="333333"/>
      </a:dk1>
      <a:lt1>
        <a:srgbClr val="FFFFFF"/>
      </a:lt1>
      <a:dk2>
        <a:srgbClr val="003366"/>
      </a:dk2>
      <a:lt2>
        <a:srgbClr val="808080"/>
      </a:lt2>
      <a:accent1>
        <a:srgbClr val="CCD6E0"/>
      </a:accent1>
      <a:accent2>
        <a:srgbClr val="99CC00"/>
      </a:accent2>
      <a:accent3>
        <a:srgbClr val="FFFFFF"/>
      </a:accent3>
      <a:accent4>
        <a:srgbClr val="2A2A2A"/>
      </a:accent4>
      <a:accent5>
        <a:srgbClr val="E2E8ED"/>
      </a:accent5>
      <a:accent6>
        <a:srgbClr val="8AB900"/>
      </a:accent6>
      <a:hlink>
        <a:srgbClr val="0066CC"/>
      </a:hlink>
      <a:folHlink>
        <a:srgbClr val="003366"/>
      </a:folHlink>
    </a:clrScheme>
    <a:fontScheme name="PPT_Vorlag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_Vorlage 1">
        <a:dk1>
          <a:srgbClr val="333333"/>
        </a:dk1>
        <a:lt1>
          <a:srgbClr val="FFFFFF"/>
        </a:lt1>
        <a:dk2>
          <a:srgbClr val="969696"/>
        </a:dk2>
        <a:lt2>
          <a:srgbClr val="FFFFFF"/>
        </a:lt2>
        <a:accent1>
          <a:srgbClr val="BCC7F6"/>
        </a:accent1>
        <a:accent2>
          <a:srgbClr val="86B600"/>
        </a:accent2>
        <a:accent3>
          <a:srgbClr val="FFFFFF"/>
        </a:accent3>
        <a:accent4>
          <a:srgbClr val="2A2A2A"/>
        </a:accent4>
        <a:accent5>
          <a:srgbClr val="DAE0FA"/>
        </a:accent5>
        <a:accent6>
          <a:srgbClr val="79A500"/>
        </a:accent6>
        <a:hlink>
          <a:srgbClr val="0033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Vorlage 2">
        <a:dk1>
          <a:srgbClr val="333333"/>
        </a:dk1>
        <a:lt1>
          <a:srgbClr val="FFFFFF"/>
        </a:lt1>
        <a:dk2>
          <a:srgbClr val="969696"/>
        </a:dk2>
        <a:lt2>
          <a:srgbClr val="0066CC"/>
        </a:lt2>
        <a:accent1>
          <a:srgbClr val="BCC7F6"/>
        </a:accent1>
        <a:accent2>
          <a:srgbClr val="86B600"/>
        </a:accent2>
        <a:accent3>
          <a:srgbClr val="FFFFFF"/>
        </a:accent3>
        <a:accent4>
          <a:srgbClr val="2A2A2A"/>
        </a:accent4>
        <a:accent5>
          <a:srgbClr val="DAE0FA"/>
        </a:accent5>
        <a:accent6>
          <a:srgbClr val="79A500"/>
        </a:accent6>
        <a:hlink>
          <a:srgbClr val="0033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U_Standard-Vorlage_B 1">
        <a:dk1>
          <a:srgbClr val="333333"/>
        </a:dk1>
        <a:lt1>
          <a:srgbClr val="FFFFFF"/>
        </a:lt1>
        <a:dk2>
          <a:srgbClr val="003366"/>
        </a:dk2>
        <a:lt2>
          <a:srgbClr val="808080"/>
        </a:lt2>
        <a:accent1>
          <a:srgbClr val="CCD6E0"/>
        </a:accent1>
        <a:accent2>
          <a:srgbClr val="99CC00"/>
        </a:accent2>
        <a:accent3>
          <a:srgbClr val="FFFFFF"/>
        </a:accent3>
        <a:accent4>
          <a:srgbClr val="2A2A2A"/>
        </a:accent4>
        <a:accent5>
          <a:srgbClr val="E2E8ED"/>
        </a:accent5>
        <a:accent6>
          <a:srgbClr val="8AB900"/>
        </a:accent6>
        <a:hlink>
          <a:srgbClr val="0066CC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879</TotalTime>
  <Words>635</Words>
  <Application>Microsoft Macintosh PowerPoint</Application>
  <PresentationFormat>On-screen Show (4:3)</PresentationFormat>
  <Paragraphs>116</Paragraphs>
  <Slides>11</Slides>
  <Notes>5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FU_Standard-Vorlage_B</vt:lpstr>
      <vt:lpstr>Workflows in KNIME with SeqAn</vt:lpstr>
      <vt:lpstr>RazerS3</vt:lpstr>
      <vt:lpstr>What Do We Want To Do?</vt:lpstr>
      <vt:lpstr>Demo Workflow</vt:lpstr>
      <vt:lpstr>How it works...</vt:lpstr>
      <vt:lpstr>How it works...</vt:lpstr>
      <vt:lpstr>Custom Nodes</vt:lpstr>
      <vt:lpstr>How To Write Custom Nodes...</vt:lpstr>
      <vt:lpstr>File-based vs. Table-based nodes</vt:lpstr>
      <vt:lpstr>Roadmap</vt:lpstr>
      <vt:lpstr>Questions?</vt:lpstr>
    </vt:vector>
  </TitlesOfParts>
  <Company>Center für Digital Systeme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roever</dc:creator>
  <dc:description>Version 0.9, 10.11.2005</dc:description>
  <cp:lastModifiedBy>Björn Kahlert</cp:lastModifiedBy>
  <cp:revision>59</cp:revision>
  <cp:lastPrinted>2002-06-26T11:04:16Z</cp:lastPrinted>
  <dcterms:created xsi:type="dcterms:W3CDTF">2010-09-02T08:09:38Z</dcterms:created>
  <dcterms:modified xsi:type="dcterms:W3CDTF">2012-09-05T08:38:47Z</dcterms:modified>
</cp:coreProperties>
</file>